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57" r:id="rId6"/>
    <p:sldId id="258" r:id="rId7"/>
    <p:sldId id="260" r:id="rId8"/>
    <p:sldId id="261" r:id="rId9"/>
    <p:sldId id="262" r:id="rId10"/>
    <p:sldId id="263" r:id="rId11"/>
    <p:sldId id="266" r:id="rId12"/>
    <p:sldId id="280" r:id="rId13"/>
    <p:sldId id="272" r:id="rId14"/>
    <p:sldId id="270" r:id="rId15"/>
    <p:sldId id="268" r:id="rId16"/>
    <p:sldId id="269" r:id="rId17"/>
    <p:sldId id="273" r:id="rId18"/>
    <p:sldId id="279" r:id="rId19"/>
    <p:sldId id="290" r:id="rId20"/>
    <p:sldId id="274" r:id="rId21"/>
    <p:sldId id="276" r:id="rId22"/>
    <p:sldId id="283" r:id="rId23"/>
    <p:sldId id="277" r:id="rId24"/>
    <p:sldId id="278" r:id="rId25"/>
    <p:sldId id="281" r:id="rId26"/>
    <p:sldId id="282"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4F141-B311-4EA3-8A65-50145E51E2C5}" v="8" dt="2025-03-31T14:18:17.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83787" autoAdjust="0"/>
  </p:normalViewPr>
  <p:slideViewPr>
    <p:cSldViewPr snapToGrid="0">
      <p:cViewPr varScale="1">
        <p:scale>
          <a:sx n="62" d="100"/>
          <a:sy n="62" d="100"/>
        </p:scale>
        <p:origin x="456"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5C98C-7D41-4F83-8870-33A11A63A6A1}"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241A3-AB42-4B16-81CD-FFD2D86A0B60}" type="slidenum">
              <a:rPr lang="en-US" smtClean="0"/>
              <a:t>‹#›</a:t>
            </a:fld>
            <a:endParaRPr lang="en-US"/>
          </a:p>
        </p:txBody>
      </p:sp>
    </p:spTree>
    <p:extLst>
      <p:ext uri="{BB962C8B-B14F-4D97-AF65-F5344CB8AC3E}">
        <p14:creationId xmlns:p14="http://schemas.microsoft.com/office/powerpoint/2010/main" val="40361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EAC7B-CA0C-49B2-B401-82582DA3FAFB}" type="slidenum">
              <a:rPr lang="en-US" smtClean="0"/>
              <a:t>1</a:t>
            </a:fld>
            <a:endParaRPr lang="en-US"/>
          </a:p>
        </p:txBody>
      </p:sp>
    </p:spTree>
    <p:extLst>
      <p:ext uri="{BB962C8B-B14F-4D97-AF65-F5344CB8AC3E}">
        <p14:creationId xmlns:p14="http://schemas.microsoft.com/office/powerpoint/2010/main" val="173438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Prompt-engineering involves using system messages to guide interactions, few-shot learning to enhance AI understanding, and cues with clear syntax to simplify tasks and ensure effective grounding.
Original Content:
• Prompt-engineering
System messages guide user interactions, while few-shot learning enhances AI's understanding with minimal examples. Cues and clear syntax simplify tasks, ensuring effective grounding.
</a:t>
            </a:r>
          </a:p>
        </p:txBody>
      </p:sp>
      <p:sp>
        <p:nvSpPr>
          <p:cNvPr id="4" name="Slide Number Placeholder 3"/>
          <p:cNvSpPr>
            <a:spLocks noGrp="1"/>
          </p:cNvSpPr>
          <p:nvPr>
            <p:ph type="sldNum" sz="quarter" idx="5"/>
          </p:nvPr>
        </p:nvSpPr>
        <p:spPr/>
        <p:txBody>
          <a:bodyPr/>
          <a:lstStyle/>
          <a:p>
            <a:fld id="{9F3EAC7B-CA0C-49B2-B401-82582DA3FAFB}" type="slidenum">
              <a:rPr lang="en-US" smtClean="0"/>
              <a:t>10</a:t>
            </a:fld>
            <a:endParaRPr lang="en-US"/>
          </a:p>
        </p:txBody>
      </p:sp>
    </p:spTree>
    <p:extLst>
      <p:ext uri="{BB962C8B-B14F-4D97-AF65-F5344CB8AC3E}">
        <p14:creationId xmlns:p14="http://schemas.microsoft.com/office/powerpoint/2010/main" val="205995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engineering involves generating creative stories with specific objectives, audience, tone, and complexity. It includes keywords, instructions, constraints, context, format, examples, follow-up questions, evaluation criteria, adjustments, and feedback loops.
Original Content:
Prompt-engineering
"promptEngineering": {
"objective": "Generate a creative story about a dragon and a knight.",
"audience": "OpenAI's GPT model.",
"tone": "Friendly, professional, humorous, etc.",
"complexity": "Simple for general audience, complex for technical fields.", "keywords": [
"Creative story",
"dragon",
"knight"
],
"instructions": "Describe, explain, list, create, etc.",
"constraints": "Keep the story under 500 words, avoid violence.",
"context": "A brief history of the dragon and knight’s rivalry.",
"format": "Bullet points, essay, dialogue, etc.",
"examples": "Example of a creative opening sentence.",
"followUp": "If the story focuses more on the dragon, ask about the knight's perspective.", "evaluationCriteria": [
"Creativity",
"adherence to instructions",
"grammatical correctness",
"engagement level of the story"
],
"adjustments": "Use more specific keywords, change the tone, provide more detailed instructions or context.", "feedbackLoop": "Analyzing response effectiveness and adjusting prompt parameters accordingly."
}
Prompt-engineering
•      Basic
•      generate an image of a boy with a green t-shirt with a print in the
middle
•            Advanced
•      Context: You work for an advertising agency called Mr. Anuncios. An agency focused on creating advertising for children's clothing brands, for children between 6 and 10 years old. A modern and avant-garde brand that seeks to position itself as one of the best in Spain. Your role will be to act as creative director for a clothing collection.
•      Request: I want you to be very creative and daring and generate an image of a boy with a green t-shirt with a print in the middle. The pants on the other hand will be denim. The image should be full body. Make it a vivid and attractive image.
•      Language: not necessary.
•      Structure: an original, unique and realistic image.
</a:t>
            </a:r>
          </a:p>
        </p:txBody>
      </p:sp>
      <p:sp>
        <p:nvSpPr>
          <p:cNvPr id="4" name="Slide Number Placeholder 3"/>
          <p:cNvSpPr>
            <a:spLocks noGrp="1"/>
          </p:cNvSpPr>
          <p:nvPr>
            <p:ph type="sldNum" sz="quarter" idx="5"/>
          </p:nvPr>
        </p:nvSpPr>
        <p:spPr/>
        <p:txBody>
          <a:bodyPr/>
          <a:lstStyle/>
          <a:p>
            <a:fld id="{9F3EAC7B-CA0C-49B2-B401-82582DA3FAFB}" type="slidenum">
              <a:rPr lang="en-US" smtClean="0"/>
              <a:t>11</a:t>
            </a:fld>
            <a:endParaRPr lang="en-US"/>
          </a:p>
        </p:txBody>
      </p:sp>
    </p:spTree>
    <p:extLst>
      <p:ext uri="{BB962C8B-B14F-4D97-AF65-F5344CB8AC3E}">
        <p14:creationId xmlns:p14="http://schemas.microsoft.com/office/powerpoint/2010/main" val="2728727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project involves several programming languages, primarily Python. Additionally, JavaScript, .NET, and Java are also included.
Original Content:
•           Languages Involved
•     Mainly Python
•           Coming JS , .NET, Java
</a:t>
            </a:r>
          </a:p>
        </p:txBody>
      </p:sp>
      <p:sp>
        <p:nvSpPr>
          <p:cNvPr id="4" name="Slide Number Placeholder 3"/>
          <p:cNvSpPr>
            <a:spLocks noGrp="1"/>
          </p:cNvSpPr>
          <p:nvPr>
            <p:ph type="sldNum" sz="quarter" idx="5"/>
          </p:nvPr>
        </p:nvSpPr>
        <p:spPr/>
        <p:txBody>
          <a:bodyPr/>
          <a:lstStyle/>
          <a:p>
            <a:fld id="{9F3EAC7B-CA0C-49B2-B401-82582DA3FAFB}" type="slidenum">
              <a:rPr lang="en-US" smtClean="0"/>
              <a:t>12</a:t>
            </a:fld>
            <a:endParaRPr lang="en-US"/>
          </a:p>
        </p:txBody>
      </p:sp>
    </p:spTree>
    <p:extLst>
      <p:ext uri="{BB962C8B-B14F-4D97-AF65-F5344CB8AC3E}">
        <p14:creationId xmlns:p14="http://schemas.microsoft.com/office/powerpoint/2010/main" val="414476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various data storage solutions including Blob Storage for scalable object storage, Data Fabric for unified data management, SQL for relational databases, Cosmos DB for globally distributed databases, and Search for full-text search capabilities.
Original Content:
•     Data storage solutions
•     Azure Blob Storage
•     Azure Data Fabric
•     Azure SQL
•     Azure Cosmos DB
•     Azure Search
</a:t>
            </a:r>
          </a:p>
        </p:txBody>
      </p:sp>
      <p:sp>
        <p:nvSpPr>
          <p:cNvPr id="4" name="Slide Number Placeholder 3"/>
          <p:cNvSpPr>
            <a:spLocks noGrp="1"/>
          </p:cNvSpPr>
          <p:nvPr>
            <p:ph type="sldNum" sz="quarter" idx="5"/>
          </p:nvPr>
        </p:nvSpPr>
        <p:spPr/>
        <p:txBody>
          <a:bodyPr/>
          <a:lstStyle/>
          <a:p>
            <a:fld id="{9F3EAC7B-CA0C-49B2-B401-82582DA3FAFB}" type="slidenum">
              <a:rPr lang="en-US" smtClean="0"/>
              <a:t>13</a:t>
            </a:fld>
            <a:endParaRPr lang="en-US"/>
          </a:p>
        </p:txBody>
      </p:sp>
    </p:spTree>
    <p:extLst>
      <p:ext uri="{BB962C8B-B14F-4D97-AF65-F5344CB8AC3E}">
        <p14:creationId xmlns:p14="http://schemas.microsoft.com/office/powerpoint/2010/main" val="142776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explores and compares different types of language models, including SLM vs LLM, proprietary vs open-source models, and features of ChatGPT4 and Claude3 Opus. It also includes a leaderboard ranking various models.
Original Content:
Exploring and Comparing Different LLM types
•            SLM VS LLM     • https://huggingface.co/mod
•      Proprietary vs Open Source   els?sort=downloads • Leader Board • https://huggingface.co/spac
•      ChatGPT4 - Open AI      es/lmsys/chatbot-arena-
•      Claude3 Opus - Anthropic     leaderboard
</a:t>
            </a:r>
          </a:p>
        </p:txBody>
      </p:sp>
      <p:sp>
        <p:nvSpPr>
          <p:cNvPr id="4" name="Slide Number Placeholder 3"/>
          <p:cNvSpPr>
            <a:spLocks noGrp="1"/>
          </p:cNvSpPr>
          <p:nvPr>
            <p:ph type="sldNum" sz="quarter" idx="5"/>
          </p:nvPr>
        </p:nvSpPr>
        <p:spPr/>
        <p:txBody>
          <a:bodyPr/>
          <a:lstStyle/>
          <a:p>
            <a:fld id="{9F3EAC7B-CA0C-49B2-B401-82582DA3FAFB}" type="slidenum">
              <a:rPr lang="en-US" smtClean="0"/>
              <a:t>14</a:t>
            </a:fld>
            <a:endParaRPr lang="en-US"/>
          </a:p>
        </p:txBody>
      </p:sp>
    </p:spTree>
    <p:extLst>
      <p:ext uri="{BB962C8B-B14F-4D97-AF65-F5344CB8AC3E}">
        <p14:creationId xmlns:p14="http://schemas.microsoft.com/office/powerpoint/2010/main" val="313418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AI projects, developers are involved in every phase, from problem identification to deployment and monitoring. They ensure data collection and preprocessing, model selection, training, and evaluation. Developers also make sure the project aligns with ethical AI practices.
Original Content:
Low code vs Full code
Steps in an AI Project and the Developer's Involvement
•       Problem identification
•             Data collection and preprocessing
•       Model selection, training, and evaluation
•       Deployment and monitoring
•       Central to each phase, from conceptualization to deployment
•       Ensures the project aligns with ethical AI practices
</a:t>
            </a:r>
          </a:p>
        </p:txBody>
      </p:sp>
      <p:sp>
        <p:nvSpPr>
          <p:cNvPr id="4" name="Slide Number Placeholder 3"/>
          <p:cNvSpPr>
            <a:spLocks noGrp="1"/>
          </p:cNvSpPr>
          <p:nvPr>
            <p:ph type="sldNum" sz="quarter" idx="5"/>
          </p:nvPr>
        </p:nvSpPr>
        <p:spPr/>
        <p:txBody>
          <a:bodyPr/>
          <a:lstStyle/>
          <a:p>
            <a:fld id="{9F3EAC7B-CA0C-49B2-B401-82582DA3FAFB}" type="slidenum">
              <a:rPr lang="en-US" smtClean="0"/>
              <a:t>15</a:t>
            </a:fld>
            <a:endParaRPr lang="en-US"/>
          </a:p>
        </p:txBody>
      </p:sp>
    </p:spTree>
    <p:extLst>
      <p:ext uri="{BB962C8B-B14F-4D97-AF65-F5344CB8AC3E}">
        <p14:creationId xmlns:p14="http://schemas.microsoft.com/office/powerpoint/2010/main" val="1085461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key differences and features of OpenAI, including real-world architectures, networking and security, costs and usage, API, Azure OpenAI Studio, and monitoring.
Original Content:
•             Differences from OpenAI
•       Real-world architectures (load balancing article)
•       Networking and Security
•             Data, privacy, and security
•       Costs and Usage
•       API
•       Azure OpenAI Studio
•       Monitoring
</a:t>
            </a:r>
          </a:p>
        </p:txBody>
      </p:sp>
      <p:sp>
        <p:nvSpPr>
          <p:cNvPr id="4" name="Slide Number Placeholder 3"/>
          <p:cNvSpPr>
            <a:spLocks noGrp="1"/>
          </p:cNvSpPr>
          <p:nvPr>
            <p:ph type="sldNum" sz="quarter" idx="5"/>
          </p:nvPr>
        </p:nvSpPr>
        <p:spPr/>
        <p:txBody>
          <a:bodyPr/>
          <a:lstStyle/>
          <a:p>
            <a:fld id="{9F3EAC7B-CA0C-49B2-B401-82582DA3FAFB}" type="slidenum">
              <a:rPr lang="en-US" smtClean="0"/>
              <a:t>17</a:t>
            </a:fld>
            <a:endParaRPr lang="en-US"/>
          </a:p>
        </p:txBody>
      </p:sp>
    </p:spTree>
    <p:extLst>
      <p:ext uri="{BB962C8B-B14F-4D97-AF65-F5344CB8AC3E}">
        <p14:creationId xmlns:p14="http://schemas.microsoft.com/office/powerpoint/2010/main" val="298749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two design patterns: RAG and Architecture. RAG is used for status reporting, while Architecture defines the design structure and interactions of system components.
Original Content:
Design Patterns
•     RAG
•     Architecture
</a:t>
            </a:r>
          </a:p>
        </p:txBody>
      </p:sp>
      <p:sp>
        <p:nvSpPr>
          <p:cNvPr id="4" name="Slide Number Placeholder 3"/>
          <p:cNvSpPr>
            <a:spLocks noGrp="1"/>
          </p:cNvSpPr>
          <p:nvPr>
            <p:ph type="sldNum" sz="quarter" idx="5"/>
          </p:nvPr>
        </p:nvSpPr>
        <p:spPr/>
        <p:txBody>
          <a:bodyPr/>
          <a:lstStyle/>
          <a:p>
            <a:fld id="{9F3EAC7B-CA0C-49B2-B401-82582DA3FAFB}" type="slidenum">
              <a:rPr lang="en-US" smtClean="0"/>
              <a:t>18</a:t>
            </a:fld>
            <a:endParaRPr lang="en-US"/>
          </a:p>
        </p:txBody>
      </p:sp>
    </p:spTree>
    <p:extLst>
      <p:ext uri="{BB962C8B-B14F-4D97-AF65-F5344CB8AC3E}">
        <p14:creationId xmlns:p14="http://schemas.microsoft.com/office/powerpoint/2010/main" val="392165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F4B87-1FA9-773E-4AFA-1A95D8A7D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1B530-14F3-C6CE-ED42-385BF93D3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95E71-2712-AABE-A3B5-604EAC8C40C2}"/>
              </a:ext>
            </a:extLst>
          </p:cNvPr>
          <p:cNvSpPr>
            <a:spLocks noGrp="1"/>
          </p:cNvSpPr>
          <p:nvPr>
            <p:ph type="body" idx="1"/>
          </p:nvPr>
        </p:nvSpPr>
        <p:spPr/>
        <p:txBody>
          <a:bodyPr/>
          <a:lstStyle/>
          <a:p>
            <a:r>
              <a:rPr lang="en-US"/>
              <a:t>This slide covers two design patterns: RAG and Architecture. RAG is used for status reporting, while Architecture defines the design structure and interactions of system components.
Original Content:
Design Patterns
•     RAG
•     Architecture
</a:t>
            </a:r>
          </a:p>
        </p:txBody>
      </p:sp>
      <p:sp>
        <p:nvSpPr>
          <p:cNvPr id="4" name="Slide Number Placeholder 3">
            <a:extLst>
              <a:ext uri="{FF2B5EF4-FFF2-40B4-BE49-F238E27FC236}">
                <a16:creationId xmlns:a16="http://schemas.microsoft.com/office/drawing/2014/main" id="{A859F23F-E6A2-349C-B4F1-15A64219447B}"/>
              </a:ext>
            </a:extLst>
          </p:cNvPr>
          <p:cNvSpPr>
            <a:spLocks noGrp="1"/>
          </p:cNvSpPr>
          <p:nvPr>
            <p:ph type="sldNum" sz="quarter" idx="5"/>
          </p:nvPr>
        </p:nvSpPr>
        <p:spPr/>
        <p:txBody>
          <a:bodyPr/>
          <a:lstStyle/>
          <a:p>
            <a:fld id="{9F3EAC7B-CA0C-49B2-B401-82582DA3FAFB}" type="slidenum">
              <a:rPr lang="en-US" smtClean="0"/>
              <a:t>19</a:t>
            </a:fld>
            <a:endParaRPr lang="en-US"/>
          </a:p>
        </p:txBody>
      </p:sp>
    </p:spTree>
    <p:extLst>
      <p:ext uri="{BB962C8B-B14F-4D97-AF65-F5344CB8AC3E}">
        <p14:creationId xmlns:p14="http://schemas.microsoft.com/office/powerpoint/2010/main" val="152865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Orchestrator includes components like Semantic Kernel, Langchain, and Promptflow with Azure ML. GitHub resources are available for further exploration. AI skills significantly impact wages, increasing them by 21% due to their strong complementarities and rising demand.
Original Content:
AI Orchestrator
•     Semantic Kernel • AI-in-a-Box/gen-ai/semantic-
•     Langchain     kernel-bot-in-a-box at main ·
Azure/AI-in-a-Box · GitHub
•     Promptflow with Azure ML
•           https://github.com/microsoft
/chat-copilot
•     https://github.com/langchai n-ai/chat-langchain
•                    ”We put our model to the test with a set of skills related to Artificial Intelligence (AI). We find that AI skills are particularly valuable – increasing worker wages by 21 % on average – because of their strong complementarities and their rising demand in recent years"
</a:t>
            </a:r>
          </a:p>
        </p:txBody>
      </p:sp>
      <p:sp>
        <p:nvSpPr>
          <p:cNvPr id="4" name="Slide Number Placeholder 3"/>
          <p:cNvSpPr>
            <a:spLocks noGrp="1"/>
          </p:cNvSpPr>
          <p:nvPr>
            <p:ph type="sldNum" sz="quarter" idx="5"/>
          </p:nvPr>
        </p:nvSpPr>
        <p:spPr/>
        <p:txBody>
          <a:bodyPr/>
          <a:lstStyle/>
          <a:p>
            <a:fld id="{9F3EAC7B-CA0C-49B2-B401-82582DA3FAFB}" type="slidenum">
              <a:rPr lang="en-US" smtClean="0"/>
              <a:t>20</a:t>
            </a:fld>
            <a:endParaRPr lang="en-US"/>
          </a:p>
        </p:txBody>
      </p:sp>
    </p:spTree>
    <p:extLst>
      <p:ext uri="{BB962C8B-B14F-4D97-AF65-F5344CB8AC3E}">
        <p14:creationId xmlns:p14="http://schemas.microsoft.com/office/powerpoint/2010/main" val="59467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 Overview
    * Introduction
    * Agenda
* Significance of AI
    * Why AI is Important
    * Expansion of AI Across Industries
    * Investment and Growth in AI
* Knowledge Required for AI Developers
    * Core Skills
    * Generative AI
    * Getting Started with AI Development
    * AI Project Lifecycle
* AI Project Lifecycle
    * Setting the Scene with Business Insights
    * Languages Involved
    * Data Storage Solutions
* Prompt Engineering
    * Advanced Prompt Engineering
    * Prompt Engineering Example
    * Basic Prompt Engineering
* Exploring Different LLM Types
    * Comparing LLM Types
    * Azure Open AI
* Design Patterns and AI Orchestrator
    * Low Code – Copilot Extensibility
    * Design Patterns Table
    * AI Orchestrator Details
    * Design Patterns
* Low Code vs Full Code Development
    * Low Code vs Full Code
    * Steps in an AI Project
* Conclusion
    * Demo
    * References
</a:t>
            </a:r>
          </a:p>
        </p:txBody>
      </p:sp>
      <p:sp>
        <p:nvSpPr>
          <p:cNvPr id="4" name="Slide Number Placeholder 3"/>
          <p:cNvSpPr>
            <a:spLocks noGrp="1"/>
          </p:cNvSpPr>
          <p:nvPr>
            <p:ph type="sldNum" sz="quarter" idx="5"/>
          </p:nvPr>
        </p:nvSpPr>
        <p:spPr/>
        <p:txBody>
          <a:bodyPr/>
          <a:lstStyle/>
          <a:p>
            <a:fld id="{9F3EAC7B-CA0C-49B2-B401-82582DA3FAFB}" type="slidenum">
              <a:rPr lang="en-US" smtClean="0"/>
              <a:t>2</a:t>
            </a:fld>
            <a:endParaRPr lang="en-US"/>
          </a:p>
        </p:txBody>
      </p:sp>
    </p:spTree>
    <p:extLst>
      <p:ext uri="{BB962C8B-B14F-4D97-AF65-F5344CB8AC3E}">
        <p14:creationId xmlns:p14="http://schemas.microsoft.com/office/powerpoint/2010/main" val="4031271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key features of Design Patterns and AI Orchestrator. Design Patterns focus on summarizing large documents, optimizing cost, and minimizing AI hallucinations. The AI Orchestrator enhances AI application development with semantic functions, templates, and hooks.
Original Content:
• Design Patterns
Explore techniques for summarizing large documents with RAG and RAFT, focused on optimizing cost and performance while minimizing AIgenerated hallucinations.
• AI Orchestrator
The Semantic Kernel offers a framework for AI application development, enhancing functionality with semantic functions, templates, and hooks for efficient, intuitive design and integration.
</a:t>
            </a:r>
          </a:p>
        </p:txBody>
      </p:sp>
      <p:sp>
        <p:nvSpPr>
          <p:cNvPr id="4" name="Slide Number Placeholder 3"/>
          <p:cNvSpPr>
            <a:spLocks noGrp="1"/>
          </p:cNvSpPr>
          <p:nvPr>
            <p:ph type="sldNum" sz="quarter" idx="5"/>
          </p:nvPr>
        </p:nvSpPr>
        <p:spPr/>
        <p:txBody>
          <a:bodyPr/>
          <a:lstStyle/>
          <a:p>
            <a:fld id="{9F3EAC7B-CA0C-49B2-B401-82582DA3FAFB}" type="slidenum">
              <a:rPr lang="en-US" smtClean="0"/>
              <a:t>21</a:t>
            </a:fld>
            <a:endParaRPr lang="en-US"/>
          </a:p>
        </p:txBody>
      </p:sp>
    </p:spTree>
    <p:extLst>
      <p:ext uri="{BB962C8B-B14F-4D97-AF65-F5344CB8AC3E}">
        <p14:creationId xmlns:p14="http://schemas.microsoft.com/office/powerpoint/2010/main" val="312361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demo presentation.
Original Content:
DEMO
</a:t>
            </a:r>
          </a:p>
        </p:txBody>
      </p:sp>
      <p:sp>
        <p:nvSpPr>
          <p:cNvPr id="4" name="Slide Number Placeholder 3"/>
          <p:cNvSpPr>
            <a:spLocks noGrp="1"/>
          </p:cNvSpPr>
          <p:nvPr>
            <p:ph type="sldNum" sz="quarter" idx="5"/>
          </p:nvPr>
        </p:nvSpPr>
        <p:spPr/>
        <p:txBody>
          <a:bodyPr/>
          <a:lstStyle/>
          <a:p>
            <a:fld id="{9F3EAC7B-CA0C-49B2-B401-82582DA3FAFB}" type="slidenum">
              <a:rPr lang="en-US" smtClean="0"/>
              <a:t>22</a:t>
            </a:fld>
            <a:endParaRPr lang="en-US"/>
          </a:p>
        </p:txBody>
      </p:sp>
    </p:spTree>
    <p:extLst>
      <p:ext uri="{BB962C8B-B14F-4D97-AF65-F5344CB8AC3E}">
        <p14:creationId xmlns:p14="http://schemas.microsoft.com/office/powerpoint/2010/main" val="3404613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references that you can explore for more information on the topics discussed.
Original Content:
References
•       https://www.sciencedirect.com/science/article/pii/S0048733323001828
•       https://www.statista.com/statistics/1365145/artificial-intelligence-market-size/
•       https://github.com/luismanez/global-ai-madrid-2024/tree/main/src/CozyKitchen
•       https://medium.com/@bijit211987/advanced-rag-for-llms-slms-5bcc6fbba411
</a:t>
            </a:r>
          </a:p>
        </p:txBody>
      </p:sp>
      <p:sp>
        <p:nvSpPr>
          <p:cNvPr id="4" name="Slide Number Placeholder 3"/>
          <p:cNvSpPr>
            <a:spLocks noGrp="1"/>
          </p:cNvSpPr>
          <p:nvPr>
            <p:ph type="sldNum" sz="quarter" idx="5"/>
          </p:nvPr>
        </p:nvSpPr>
        <p:spPr/>
        <p:txBody>
          <a:bodyPr/>
          <a:lstStyle/>
          <a:p>
            <a:fld id="{9F3EAC7B-CA0C-49B2-B401-82582DA3FAFB}" type="slidenum">
              <a:rPr lang="en-US" smtClean="0"/>
              <a:t>23</a:t>
            </a:fld>
            <a:endParaRPr lang="en-US"/>
          </a:p>
        </p:txBody>
      </p:sp>
    </p:spTree>
    <p:extLst>
      <p:ext uri="{BB962C8B-B14F-4D97-AF65-F5344CB8AC3E}">
        <p14:creationId xmlns:p14="http://schemas.microsoft.com/office/powerpoint/2010/main" val="107194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4D54-4B0B-FAD3-EC9F-48B9FFC24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9EA6-61A1-E50E-3568-3CA51A067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33991-6C5D-82E7-A568-F98D519CB1EF}"/>
              </a:ext>
            </a:extLst>
          </p:cNvPr>
          <p:cNvSpPr>
            <a:spLocks noGrp="1"/>
          </p:cNvSpPr>
          <p:nvPr>
            <p:ph type="body" idx="1"/>
          </p:nvPr>
        </p:nvSpPr>
        <p:spPr/>
        <p:txBody>
          <a:bodyPr/>
          <a:lstStyle/>
          <a:p>
            <a:r>
              <a:rPr lang="en-US"/>
              <a:t>Here are some references that you can explore for more information on the topics discussed.
Original Content:
References
•       https://www.sciencedirect.com/science/article/pii/S0048733323001828
•       https://www.statista.com/statistics/1365145/artificial-intelligence-market-size/
•       https://github.com/luismanez/global-ai-madrid-2024/tree/main/src/CozyKitchen
•       https://medium.com/@bijit211987/advanced-rag-for-llms-slms-5bcc6fbba411
</a:t>
            </a:r>
          </a:p>
        </p:txBody>
      </p:sp>
      <p:sp>
        <p:nvSpPr>
          <p:cNvPr id="4" name="Slide Number Placeholder 3">
            <a:extLst>
              <a:ext uri="{FF2B5EF4-FFF2-40B4-BE49-F238E27FC236}">
                <a16:creationId xmlns:a16="http://schemas.microsoft.com/office/drawing/2014/main" id="{3424763E-5DBF-6ACE-422D-3ECEEAEEDC32}"/>
              </a:ext>
            </a:extLst>
          </p:cNvPr>
          <p:cNvSpPr>
            <a:spLocks noGrp="1"/>
          </p:cNvSpPr>
          <p:nvPr>
            <p:ph type="sldNum" sz="quarter" idx="5"/>
          </p:nvPr>
        </p:nvSpPr>
        <p:spPr/>
        <p:txBody>
          <a:bodyPr/>
          <a:lstStyle/>
          <a:p>
            <a:fld id="{9F3EAC7B-CA0C-49B2-B401-82582DA3FAFB}" type="slidenum">
              <a:rPr lang="en-US" smtClean="0"/>
              <a:t>24</a:t>
            </a:fld>
            <a:endParaRPr lang="en-US"/>
          </a:p>
        </p:txBody>
      </p:sp>
    </p:spTree>
    <p:extLst>
      <p:ext uri="{BB962C8B-B14F-4D97-AF65-F5344CB8AC3E}">
        <p14:creationId xmlns:p14="http://schemas.microsoft.com/office/powerpoint/2010/main" val="386469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Rubén Toribio, an M365 Architect and Full Stack AI Developer at DNV, discusses the evolving role of AI developers and how they navigate the future of technology.
Original Content:
THE EVOLVING ROLE                                                                   OF      AI DEVELOPERS:                                                              NAVIGATING THE                                                              FUTURE OF                                                              TECHNOLOGY                                                             Rubén Toribio                                                             M365 Architect /  Full Stack – AI      Developer                                                             DNV
</a:t>
            </a:r>
          </a:p>
        </p:txBody>
      </p:sp>
      <p:sp>
        <p:nvSpPr>
          <p:cNvPr id="4" name="Slide Number Placeholder 3"/>
          <p:cNvSpPr>
            <a:spLocks noGrp="1"/>
          </p:cNvSpPr>
          <p:nvPr>
            <p:ph type="sldNum" sz="quarter" idx="5"/>
          </p:nvPr>
        </p:nvSpPr>
        <p:spPr/>
        <p:txBody>
          <a:bodyPr/>
          <a:lstStyle/>
          <a:p>
            <a:fld id="{9F3EAC7B-CA0C-49B2-B401-82582DA3FAFB}" type="slidenum">
              <a:rPr lang="en-US" smtClean="0"/>
              <a:t>3</a:t>
            </a:fld>
            <a:endParaRPr lang="en-US"/>
          </a:p>
        </p:txBody>
      </p:sp>
    </p:spTree>
    <p:extLst>
      <p:ext uri="{BB962C8B-B14F-4D97-AF65-F5344CB8AC3E}">
        <p14:creationId xmlns:p14="http://schemas.microsoft.com/office/powerpoint/2010/main" val="324046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document simply asks 'Why?'
Original Content:
Why?
</a:t>
            </a:r>
          </a:p>
        </p:txBody>
      </p:sp>
      <p:sp>
        <p:nvSpPr>
          <p:cNvPr id="4" name="Slide Number Placeholder 3"/>
          <p:cNvSpPr>
            <a:spLocks noGrp="1"/>
          </p:cNvSpPr>
          <p:nvPr>
            <p:ph type="sldNum" sz="quarter" idx="5"/>
          </p:nvPr>
        </p:nvSpPr>
        <p:spPr/>
        <p:txBody>
          <a:bodyPr/>
          <a:lstStyle/>
          <a:p>
            <a:fld id="{9F3EAC7B-CA0C-49B2-B401-82582DA3FAFB}" type="slidenum">
              <a:rPr lang="en-US" smtClean="0"/>
              <a:t>4</a:t>
            </a:fld>
            <a:endParaRPr lang="en-US"/>
          </a:p>
        </p:txBody>
      </p:sp>
    </p:spTree>
    <p:extLst>
      <p:ext uri="{BB962C8B-B14F-4D97-AF65-F5344CB8AC3E}">
        <p14:creationId xmlns:p14="http://schemas.microsoft.com/office/powerpoint/2010/main" val="2450334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is expanding across various industries such as healthcare, finance, and automotive. In healthcare, AI improves diagnostics and patient care. In finance, it enhances fraud detection and forecasting. In automotive, AI optimizes manufacturing and enables autonomous driving.
Original Content:
•                                                 Expansion of AI across industries
(healthcare, finance, automotive)
</a:t>
            </a:r>
          </a:p>
        </p:txBody>
      </p:sp>
      <p:sp>
        <p:nvSpPr>
          <p:cNvPr id="4" name="Slide Number Placeholder 3"/>
          <p:cNvSpPr>
            <a:spLocks noGrp="1"/>
          </p:cNvSpPr>
          <p:nvPr>
            <p:ph type="sldNum" sz="quarter" idx="5"/>
          </p:nvPr>
        </p:nvSpPr>
        <p:spPr/>
        <p:txBody>
          <a:bodyPr/>
          <a:lstStyle/>
          <a:p>
            <a:fld id="{9F3EAC7B-CA0C-49B2-B401-82582DA3FAFB}" type="slidenum">
              <a:rPr lang="en-US" smtClean="0"/>
              <a:t>5</a:t>
            </a:fld>
            <a:endParaRPr lang="en-US"/>
          </a:p>
        </p:txBody>
      </p:sp>
    </p:spTree>
    <p:extLst>
      <p:ext uri="{BB962C8B-B14F-4D97-AF65-F5344CB8AC3E}">
        <p14:creationId xmlns:p14="http://schemas.microsoft.com/office/powerpoint/2010/main" val="357310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Investment in AI technologies is increasing, with significant capital directed towards research and development. The AI market size is projected to grow rapidly, with substantial revenue forecasts. Emerging sectors within AI include innovative applications in various industries such as healthcare and finance.
Original Content:
•        Increasing investment in AI technologies
•        Projected growth rates for AI market size
•        Emerging sectors within AI (e.g.,
</a:t>
            </a:r>
          </a:p>
        </p:txBody>
      </p:sp>
      <p:sp>
        <p:nvSpPr>
          <p:cNvPr id="4" name="Slide Number Placeholder 3"/>
          <p:cNvSpPr>
            <a:spLocks noGrp="1"/>
          </p:cNvSpPr>
          <p:nvPr>
            <p:ph type="sldNum" sz="quarter" idx="5"/>
          </p:nvPr>
        </p:nvSpPr>
        <p:spPr/>
        <p:txBody>
          <a:bodyPr/>
          <a:lstStyle/>
          <a:p>
            <a:fld id="{9F3EAC7B-CA0C-49B2-B401-82582DA3FAFB}" type="slidenum">
              <a:rPr lang="en-US" smtClean="0"/>
              <a:t>6</a:t>
            </a:fld>
            <a:endParaRPr lang="en-US"/>
          </a:p>
        </p:txBody>
      </p:sp>
    </p:spTree>
    <p:extLst>
      <p:ext uri="{BB962C8B-B14F-4D97-AF65-F5344CB8AC3E}">
        <p14:creationId xmlns:p14="http://schemas.microsoft.com/office/powerpoint/2010/main" val="218369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AI development, key responsibilities include designing and deploying AI models, collaborating with teams, and continual learning. Essential skills involve proficiency in programming languages like Python, understanding machine learning algorithms, using AI tools, and basics of data science.
Original Content:
•       Designing, developing, and deploying AI models
•       Collaborating with cross-functional teams to integrate AI solutions
•       Continual learning to keep up with AI advancements
•       Programming languages (e.g., Python, .NET
, JavaScript)
•       Understanding of machine learning algorithms
•       Proficiency in AI development tools and platforms
•       Basics of data science and analytics
</a:t>
            </a:r>
          </a:p>
        </p:txBody>
      </p:sp>
      <p:sp>
        <p:nvSpPr>
          <p:cNvPr id="4" name="Slide Number Placeholder 3"/>
          <p:cNvSpPr>
            <a:spLocks noGrp="1"/>
          </p:cNvSpPr>
          <p:nvPr>
            <p:ph type="sldNum" sz="quarter" idx="5"/>
          </p:nvPr>
        </p:nvSpPr>
        <p:spPr/>
        <p:txBody>
          <a:bodyPr/>
          <a:lstStyle/>
          <a:p>
            <a:fld id="{9F3EAC7B-CA0C-49B2-B401-82582DA3FAFB}" type="slidenum">
              <a:rPr lang="en-US" smtClean="0"/>
              <a:t>7</a:t>
            </a:fld>
            <a:endParaRPr lang="en-US"/>
          </a:p>
        </p:txBody>
      </p:sp>
    </p:spTree>
    <p:extLst>
      <p:ext uri="{BB962C8B-B14F-4D97-AF65-F5344CB8AC3E}">
        <p14:creationId xmlns:p14="http://schemas.microsoft.com/office/powerpoint/2010/main" val="250625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project lifecycle includes identifying a problem, selecting relevant data, choosing an appropriate AI model, training the model, and strategizing for effective deployment.
Original Content:
• AI Project Lifecycle
This process outlines identifying a problem, selecting relevant data, choosing an appropriate AI model, entering the training phase, and strategizing for effective deployment.
</a:t>
            </a:r>
          </a:p>
        </p:txBody>
      </p:sp>
      <p:sp>
        <p:nvSpPr>
          <p:cNvPr id="4" name="Slide Number Placeholder 3"/>
          <p:cNvSpPr>
            <a:spLocks noGrp="1"/>
          </p:cNvSpPr>
          <p:nvPr>
            <p:ph type="sldNum" sz="quarter" idx="5"/>
          </p:nvPr>
        </p:nvSpPr>
        <p:spPr/>
        <p:txBody>
          <a:bodyPr/>
          <a:lstStyle/>
          <a:p>
            <a:fld id="{9F3EAC7B-CA0C-49B2-B401-82582DA3FAFB}" type="slidenum">
              <a:rPr lang="en-US" smtClean="0"/>
              <a:t>8</a:t>
            </a:fld>
            <a:endParaRPr lang="en-US"/>
          </a:p>
        </p:txBody>
      </p:sp>
    </p:spTree>
    <p:extLst>
      <p:ext uri="{BB962C8B-B14F-4D97-AF65-F5344CB8AC3E}">
        <p14:creationId xmlns:p14="http://schemas.microsoft.com/office/powerpoint/2010/main" val="65455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AI project involves several key steps: identifying the problem, collecting and preprocessing data, selecting, training, and evaluating models, and deploying and monitoring the solution. Developers are central to each phase, ensuring smooth transitions from conceptualization to deployment.
Original Content:
Steps in an AI Project and the Developer's Involvement
•       Problem identification
•             Data collection and preprocessing
•       Model selection, training, and evaluation
•       Deployment and monitoring
•       Central to each phase, from conceptualization to deployment
</a:t>
            </a:r>
          </a:p>
        </p:txBody>
      </p:sp>
      <p:sp>
        <p:nvSpPr>
          <p:cNvPr id="4" name="Slide Number Placeholder 3"/>
          <p:cNvSpPr>
            <a:spLocks noGrp="1"/>
          </p:cNvSpPr>
          <p:nvPr>
            <p:ph type="sldNum" sz="quarter" idx="5"/>
          </p:nvPr>
        </p:nvSpPr>
        <p:spPr/>
        <p:txBody>
          <a:bodyPr/>
          <a:lstStyle/>
          <a:p>
            <a:fld id="{9F3EAC7B-CA0C-49B2-B401-82582DA3FAFB}" type="slidenum">
              <a:rPr lang="en-US" smtClean="0"/>
              <a:t>9</a:t>
            </a:fld>
            <a:endParaRPr lang="en-US"/>
          </a:p>
        </p:txBody>
      </p:sp>
    </p:spTree>
    <p:extLst>
      <p:ext uri="{BB962C8B-B14F-4D97-AF65-F5344CB8AC3E}">
        <p14:creationId xmlns:p14="http://schemas.microsoft.com/office/powerpoint/2010/main" val="41033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3749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05772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59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2062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21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6928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77259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3536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0423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99349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7323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1763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een and blue background with a cartoon of buildings">
            <a:extLst>
              <a:ext uri="{FF2B5EF4-FFF2-40B4-BE49-F238E27FC236}">
                <a16:creationId xmlns:a16="http://schemas.microsoft.com/office/drawing/2014/main" id="{2A8CD989-4CD4-66F5-8878-76301F6DA55E}"/>
              </a:ext>
            </a:extLst>
          </p:cNvPr>
          <p:cNvPicPr>
            <a:picLocks noChangeAspect="1"/>
          </p:cNvPicPr>
          <p:nvPr/>
        </p:nvPicPr>
        <p:blipFill>
          <a:blip r:embed="rId3">
            <a:extLst>
              <a:ext uri="{28A0092B-C50C-407E-A947-70E740481C1C}">
                <a14:useLocalDpi xmlns:a14="http://schemas.microsoft.com/office/drawing/2010/main" val="0"/>
              </a:ext>
            </a:extLst>
          </a:blip>
          <a:srcRect r="-1" b="14100"/>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F0E74-80D5-4206-4ECE-588D52181C81}"/>
              </a:ext>
            </a:extLst>
          </p:cNvPr>
          <p:cNvSpPr>
            <a:spLocks noGrp="1"/>
          </p:cNvSpPr>
          <p:nvPr>
            <p:ph type="ctrTitle"/>
          </p:nvPr>
        </p:nvSpPr>
        <p:spPr>
          <a:xfrm>
            <a:off x="517870" y="978408"/>
            <a:ext cx="8686796" cy="2334247"/>
          </a:xfrm>
        </p:spPr>
        <p:txBody>
          <a:bodyPr anchor="t">
            <a:normAutofit/>
          </a:bodyPr>
          <a:lstStyle/>
          <a:p>
            <a:r>
              <a:rPr lang="en-US">
                <a:solidFill>
                  <a:srgbClr val="FFFFFF"/>
                </a:solidFill>
              </a:rPr>
              <a:t>The Evolving Role of AI Developers</a:t>
            </a:r>
          </a:p>
        </p:txBody>
      </p:sp>
      <p:sp>
        <p:nvSpPr>
          <p:cNvPr id="3" name="Subtitle 2">
            <a:extLst>
              <a:ext uri="{FF2B5EF4-FFF2-40B4-BE49-F238E27FC236}">
                <a16:creationId xmlns:a16="http://schemas.microsoft.com/office/drawing/2014/main" id="{E0D6A7A8-172A-B978-DE68-5AA9EBAE676E}"/>
              </a:ext>
            </a:extLst>
          </p:cNvPr>
          <p:cNvSpPr>
            <a:spLocks noGrp="1"/>
          </p:cNvSpPr>
          <p:nvPr>
            <p:ph type="subTitle" idx="1"/>
          </p:nvPr>
        </p:nvSpPr>
        <p:spPr>
          <a:xfrm>
            <a:off x="517870" y="3552826"/>
            <a:ext cx="8720710" cy="2653653"/>
          </a:xfrm>
        </p:spPr>
        <p:txBody>
          <a:bodyPr anchor="t">
            <a:normAutofit/>
          </a:bodyPr>
          <a:lstStyle/>
          <a:p>
            <a:r>
              <a:rPr lang="en-US">
                <a:solidFill>
                  <a:srgbClr val="FFFFFF"/>
                </a:solidFill>
              </a:rPr>
              <a:t>Navigating the Future of Technology</a:t>
            </a:r>
          </a:p>
        </p:txBody>
      </p:sp>
      <p:sp>
        <p:nvSpPr>
          <p:cNvPr id="23" name="Rectangle 2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433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485160-C749-3CDF-8C4E-373ABB3A2F9C}"/>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b="1" kern="1200">
                <a:solidFill>
                  <a:schemeClr val="tx1"/>
                </a:solidFill>
                <a:latin typeface="+mj-lt"/>
                <a:ea typeface="+mj-ea"/>
                <a:cs typeface="+mj-cs"/>
              </a:rPr>
              <a:t>Basic Prompt Engineering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Program coding on a computer screen">
            <a:extLst>
              <a:ext uri="{FF2B5EF4-FFF2-40B4-BE49-F238E27FC236}">
                <a16:creationId xmlns:a16="http://schemas.microsoft.com/office/drawing/2014/main" id="{6BE535F8-F8E8-4090-81E6-FBB5CEAF7860}"/>
              </a:ext>
            </a:extLst>
          </p:cNvPr>
          <p:cNvPicPr>
            <a:picLocks noGrp="1" noChangeAspect="1"/>
          </p:cNvPicPr>
          <p:nvPr>
            <p:ph sz="half" idx="1"/>
          </p:nvPr>
        </p:nvPicPr>
        <p:blipFill>
          <a:blip r:embed="rId3"/>
          <a:stretch>
            <a:fillRect/>
          </a:stretch>
        </p:blipFill>
        <p:spPr>
          <a:xfrm>
            <a:off x="517867" y="2429691"/>
            <a:ext cx="5867133" cy="3916313"/>
          </a:xfrm>
          <a:prstGeom prst="rect">
            <a:avLst/>
          </a:prstGeom>
        </p:spPr>
      </p:pic>
      <p:sp>
        <p:nvSpPr>
          <p:cNvPr id="4" name="Content Placeholder 3">
            <a:extLst>
              <a:ext uri="{FF2B5EF4-FFF2-40B4-BE49-F238E27FC236}">
                <a16:creationId xmlns:a16="http://schemas.microsoft.com/office/drawing/2014/main" id="{A37A32C3-8822-1960-1124-C1A5671FFB2F}"/>
              </a:ext>
            </a:extLst>
          </p:cNvPr>
          <p:cNvSpPr>
            <a:spLocks noGrp="1"/>
          </p:cNvSpPr>
          <p:nvPr>
            <p:ph sz="half" idx="2"/>
          </p:nvPr>
        </p:nvSpPr>
        <p:spPr>
          <a:xfrm>
            <a:off x="7507224" y="1088136"/>
            <a:ext cx="4160520" cy="5257800"/>
          </a:xfrm>
        </p:spPr>
        <p:txBody>
          <a:bodyPr vert="horz" lIns="91440" tIns="45720" rIns="91440" bIns="45720" rtlCol="0">
            <a:normAutofit/>
          </a:bodyPr>
          <a:lstStyle/>
          <a:p>
            <a:r>
              <a:rPr lang="en-US"/>
              <a:t>System Messages</a:t>
            </a:r>
          </a:p>
          <a:p>
            <a:pPr lvl="1"/>
            <a:r>
              <a:rPr lang="en-US"/>
              <a:t>Guide user interactions</a:t>
            </a:r>
          </a:p>
          <a:p>
            <a:r>
              <a:rPr lang="en-US"/>
              <a:t>Few-shot Learning</a:t>
            </a:r>
          </a:p>
          <a:p>
            <a:pPr lvl="1"/>
            <a:r>
              <a:rPr lang="en-US"/>
              <a:t>Enhances AI's understanding with minimal examples</a:t>
            </a:r>
          </a:p>
          <a:p>
            <a:r>
              <a:rPr lang="en-US"/>
              <a:t>Cues and Clear Syntax</a:t>
            </a:r>
          </a:p>
          <a:p>
            <a:pPr lvl="1"/>
            <a:r>
              <a:rPr lang="en-US"/>
              <a:t>Simplify tasks</a:t>
            </a:r>
          </a:p>
          <a:p>
            <a:pPr lvl="1"/>
            <a:r>
              <a:rPr lang="en-US"/>
              <a:t>Ensure effective grounding</a:t>
            </a:r>
          </a:p>
        </p:txBody>
      </p:sp>
    </p:spTree>
    <p:extLst>
      <p:ext uri="{BB962C8B-B14F-4D97-AF65-F5344CB8AC3E}">
        <p14:creationId xmlns:p14="http://schemas.microsoft.com/office/powerpoint/2010/main" val="271767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06074-43B7-051D-5BA4-43E6234A6FC6}"/>
              </a:ext>
            </a:extLst>
          </p:cNvPr>
          <p:cNvSpPr>
            <a:spLocks noGrp="1"/>
          </p:cNvSpPr>
          <p:nvPr>
            <p:ph type="title"/>
          </p:nvPr>
        </p:nvSpPr>
        <p:spPr>
          <a:xfrm>
            <a:off x="521208" y="978408"/>
            <a:ext cx="5102352" cy="1664208"/>
          </a:xfrm>
        </p:spPr>
        <p:txBody>
          <a:bodyPr vert="horz" lIns="91440" tIns="45720" rIns="91440" bIns="45720" rtlCol="0" anchor="t">
            <a:normAutofit/>
          </a:bodyPr>
          <a:lstStyle/>
          <a:p>
            <a:r>
              <a:rPr lang="en-US" b="1" kern="1200">
                <a:solidFill>
                  <a:schemeClr val="tx1"/>
                </a:solidFill>
                <a:latin typeface="+mj-lt"/>
                <a:ea typeface="+mj-ea"/>
                <a:cs typeface="+mj-cs"/>
              </a:rPr>
              <a:t>Advanced Prompt Engineering</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F2692B7-6B8E-8EF6-60F9-D2BB1368A258}"/>
              </a:ext>
            </a:extLst>
          </p:cNvPr>
          <p:cNvSpPr>
            <a:spLocks noGrp="1"/>
          </p:cNvSpPr>
          <p:nvPr>
            <p:ph sz="half" idx="2"/>
          </p:nvPr>
        </p:nvSpPr>
        <p:spPr>
          <a:xfrm>
            <a:off x="6163056" y="978408"/>
            <a:ext cx="5504688" cy="5367528"/>
          </a:xfrm>
        </p:spPr>
        <p:txBody>
          <a:bodyPr vert="horz" lIns="91440" tIns="45720" rIns="91440" bIns="45720" rtlCol="0">
            <a:normAutofit/>
          </a:bodyPr>
          <a:lstStyle/>
          <a:p>
            <a:r>
              <a:rPr lang="en-US"/>
              <a:t>Objective</a:t>
            </a:r>
          </a:p>
          <a:p>
            <a:r>
              <a:rPr lang="en-US"/>
              <a:t>Audience</a:t>
            </a:r>
          </a:p>
          <a:p>
            <a:r>
              <a:rPr lang="en-US"/>
              <a:t>Tone</a:t>
            </a:r>
          </a:p>
          <a:p>
            <a:r>
              <a:rPr lang="en-US"/>
              <a:t>Complexity</a:t>
            </a:r>
          </a:p>
          <a:p>
            <a:r>
              <a:rPr lang="en-US"/>
              <a:t>Keywords</a:t>
            </a:r>
          </a:p>
          <a:p>
            <a:r>
              <a:rPr lang="en-US"/>
              <a:t>Instructions</a:t>
            </a:r>
          </a:p>
          <a:p>
            <a:r>
              <a:rPr lang="en-US"/>
              <a:t>Constraints</a:t>
            </a:r>
          </a:p>
          <a:p>
            <a:r>
              <a:rPr lang="en-US"/>
              <a:t>Context</a:t>
            </a:r>
          </a:p>
          <a:p>
            <a:r>
              <a:rPr lang="en-US"/>
              <a:t>Format</a:t>
            </a:r>
          </a:p>
          <a:p>
            <a:r>
              <a:rPr lang="en-US"/>
              <a:t>Examples</a:t>
            </a:r>
          </a:p>
          <a:p>
            <a:r>
              <a:rPr lang="en-US"/>
              <a:t>Follow-Up</a:t>
            </a:r>
          </a:p>
          <a:p>
            <a:r>
              <a:rPr lang="en-US"/>
              <a:t>Evaluation Criteria</a:t>
            </a:r>
          </a:p>
        </p:txBody>
      </p:sp>
    </p:spTree>
    <p:extLst>
      <p:ext uri="{BB962C8B-B14F-4D97-AF65-F5344CB8AC3E}">
        <p14:creationId xmlns:p14="http://schemas.microsoft.com/office/powerpoint/2010/main" val="273722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8BF6F0-8CF1-DB45-81E8-B53B49AA4038}"/>
              </a:ext>
            </a:extLst>
          </p:cNvPr>
          <p:cNvSpPr>
            <a:spLocks noGrp="1"/>
          </p:cNvSpPr>
          <p:nvPr>
            <p:ph type="title"/>
          </p:nvPr>
        </p:nvSpPr>
        <p:spPr>
          <a:xfrm>
            <a:off x="6153912" y="978408"/>
            <a:ext cx="5513832" cy="1463040"/>
          </a:xfrm>
        </p:spPr>
        <p:txBody>
          <a:bodyPr vert="horz" lIns="91440" tIns="45720" rIns="91440" bIns="45720" rtlCol="0" anchor="t">
            <a:normAutofit/>
          </a:bodyPr>
          <a:lstStyle/>
          <a:p>
            <a:r>
              <a:rPr lang="en-US" b="1" kern="1200">
                <a:solidFill>
                  <a:schemeClr val="tx1"/>
                </a:solidFill>
                <a:latin typeface="+mj-lt"/>
                <a:ea typeface="+mj-ea"/>
                <a:cs typeface="+mj-cs"/>
              </a:rPr>
              <a:t>Languages Involved</a:t>
            </a:r>
          </a:p>
        </p:txBody>
      </p:sp>
      <p:pic>
        <p:nvPicPr>
          <p:cNvPr id="5" name="Content Placeholder 4">
            <a:extLst>
              <a:ext uri="{FF2B5EF4-FFF2-40B4-BE49-F238E27FC236}">
                <a16:creationId xmlns:a16="http://schemas.microsoft.com/office/drawing/2014/main" id="{D6ACD57B-36D7-48E5-9BA7-6EA4A36B8BA4}"/>
              </a:ext>
            </a:extLst>
          </p:cNvPr>
          <p:cNvPicPr>
            <a:picLocks noGrp="1" noChangeAspect="1"/>
          </p:cNvPicPr>
          <p:nvPr>
            <p:ph sz="half" idx="1"/>
          </p:nvPr>
        </p:nvPicPr>
        <p:blipFill>
          <a:blip r:embed="rId3"/>
          <a:stretch>
            <a:fillRect/>
          </a:stretch>
        </p:blipFill>
        <p:spPr>
          <a:xfrm>
            <a:off x="517867" y="947138"/>
            <a:ext cx="4959823" cy="4959823"/>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848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CA937CB-2555-1CB1-784F-AD600530F4E5}"/>
              </a:ext>
            </a:extLst>
          </p:cNvPr>
          <p:cNvSpPr>
            <a:spLocks noGrp="1"/>
          </p:cNvSpPr>
          <p:nvPr>
            <p:ph sz="half" idx="2"/>
          </p:nvPr>
        </p:nvSpPr>
        <p:spPr>
          <a:xfrm>
            <a:off x="6153912" y="2578608"/>
            <a:ext cx="5513832" cy="3767328"/>
          </a:xfrm>
        </p:spPr>
        <p:txBody>
          <a:bodyPr vert="horz" lIns="91440" tIns="45720" rIns="91440" bIns="45720" rtlCol="0">
            <a:normAutofit/>
          </a:bodyPr>
          <a:lstStyle/>
          <a:p>
            <a:r>
              <a:rPr lang="en-US"/>
              <a:t>Languages Involved</a:t>
            </a:r>
          </a:p>
          <a:p>
            <a:pPr lvl="1"/>
            <a:r>
              <a:rPr lang="en-US"/>
              <a:t>Mainly Python</a:t>
            </a:r>
          </a:p>
          <a:p>
            <a:pPr lvl="1"/>
            <a:r>
              <a:rPr lang="en-US"/>
              <a:t>Coming JS</a:t>
            </a:r>
          </a:p>
          <a:p>
            <a:pPr lvl="1"/>
            <a:r>
              <a:rPr lang="en-US"/>
              <a:t>.NET</a:t>
            </a:r>
          </a:p>
          <a:p>
            <a:pPr lvl="1"/>
            <a:r>
              <a:rPr lang="en-US"/>
              <a:t>Java</a:t>
            </a:r>
          </a:p>
        </p:txBody>
      </p:sp>
    </p:spTree>
    <p:extLst>
      <p:ext uri="{BB962C8B-B14F-4D97-AF65-F5344CB8AC3E}">
        <p14:creationId xmlns:p14="http://schemas.microsoft.com/office/powerpoint/2010/main" val="150040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52CDA7-E7D5-F440-F4BE-CAA4EEA8190E}"/>
              </a:ext>
            </a:extLst>
          </p:cNvPr>
          <p:cNvSpPr>
            <a:spLocks noGrp="1"/>
          </p:cNvSpPr>
          <p:nvPr>
            <p:ph type="title"/>
          </p:nvPr>
        </p:nvSpPr>
        <p:spPr>
          <a:xfrm>
            <a:off x="521208" y="978408"/>
            <a:ext cx="5102352" cy="1664208"/>
          </a:xfrm>
        </p:spPr>
        <p:txBody>
          <a:bodyPr vert="horz" lIns="91440" tIns="45720" rIns="91440" bIns="45720" rtlCol="0" anchor="t">
            <a:normAutofit/>
          </a:bodyPr>
          <a:lstStyle/>
          <a:p>
            <a:r>
              <a:rPr lang="en-US" b="1" kern="1200">
                <a:solidFill>
                  <a:schemeClr val="tx1"/>
                </a:solidFill>
                <a:latin typeface="+mj-lt"/>
                <a:ea typeface="+mj-ea"/>
                <a:cs typeface="+mj-cs"/>
              </a:rPr>
              <a:t>Data Storage Solutions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shaped hard drive with cables">
            <a:extLst>
              <a:ext uri="{FF2B5EF4-FFF2-40B4-BE49-F238E27FC236}">
                <a16:creationId xmlns:a16="http://schemas.microsoft.com/office/drawing/2014/main" id="{52378DF7-720B-4CF9-95A7-6B5B09BFEF4D}"/>
              </a:ext>
            </a:extLst>
          </p:cNvPr>
          <p:cNvPicPr>
            <a:picLocks noGrp="1" noChangeAspect="1"/>
          </p:cNvPicPr>
          <p:nvPr>
            <p:ph sz="half" idx="1"/>
          </p:nvPr>
        </p:nvPicPr>
        <p:blipFill>
          <a:blip r:embed="rId3"/>
          <a:stretch>
            <a:fillRect/>
          </a:stretch>
        </p:blipFill>
        <p:spPr>
          <a:xfrm>
            <a:off x="517871" y="3133256"/>
            <a:ext cx="5112393" cy="2914064"/>
          </a:xfrm>
          <a:prstGeom prst="rect">
            <a:avLst/>
          </a:prstGeom>
        </p:spPr>
      </p:pic>
      <p:sp>
        <p:nvSpPr>
          <p:cNvPr id="4" name="Content Placeholder 3">
            <a:extLst>
              <a:ext uri="{FF2B5EF4-FFF2-40B4-BE49-F238E27FC236}">
                <a16:creationId xmlns:a16="http://schemas.microsoft.com/office/drawing/2014/main" id="{EEFADD71-C501-F245-EA2A-50A1EA181E8A}"/>
              </a:ext>
            </a:extLst>
          </p:cNvPr>
          <p:cNvSpPr>
            <a:spLocks noGrp="1"/>
          </p:cNvSpPr>
          <p:nvPr>
            <p:ph sz="half" idx="2"/>
          </p:nvPr>
        </p:nvSpPr>
        <p:spPr>
          <a:xfrm>
            <a:off x="6163056" y="978408"/>
            <a:ext cx="5504688" cy="5367528"/>
          </a:xfrm>
        </p:spPr>
        <p:txBody>
          <a:bodyPr vert="horz" lIns="91440" tIns="45720" rIns="91440" bIns="45720" rtlCol="0">
            <a:normAutofit/>
          </a:bodyPr>
          <a:lstStyle/>
          <a:p>
            <a:r>
              <a:rPr lang="en-US"/>
              <a:t>Azure Blob Storage</a:t>
            </a:r>
          </a:p>
          <a:p>
            <a:pPr lvl="1"/>
            <a:r>
              <a:rPr lang="en-US"/>
              <a:t>Object storage for cloud applications</a:t>
            </a:r>
          </a:p>
          <a:p>
            <a:pPr lvl="1"/>
            <a:r>
              <a:rPr lang="en-US"/>
              <a:t>Scalable and secure</a:t>
            </a:r>
          </a:p>
          <a:p>
            <a:r>
              <a:rPr lang="en-US"/>
              <a:t>Azure Data Fabric</a:t>
            </a:r>
          </a:p>
          <a:p>
            <a:pPr lvl="1"/>
            <a:r>
              <a:rPr lang="en-US"/>
              <a:t>Unified data management</a:t>
            </a:r>
          </a:p>
          <a:p>
            <a:pPr lvl="1"/>
            <a:r>
              <a:rPr lang="en-US"/>
              <a:t>Integration across various data sources</a:t>
            </a:r>
          </a:p>
          <a:p>
            <a:r>
              <a:rPr lang="en-US"/>
              <a:t>Azure SQL</a:t>
            </a:r>
          </a:p>
          <a:p>
            <a:pPr lvl="1"/>
            <a:r>
              <a:rPr lang="en-US"/>
              <a:t>Relational database service</a:t>
            </a:r>
          </a:p>
          <a:p>
            <a:pPr lvl="1"/>
            <a:r>
              <a:rPr lang="en-US"/>
              <a:t>High performance and availability</a:t>
            </a:r>
          </a:p>
          <a:p>
            <a:r>
              <a:rPr lang="en-US"/>
              <a:t>Azure Cosmos DB</a:t>
            </a:r>
          </a:p>
          <a:p>
            <a:pPr lvl="1"/>
            <a:r>
              <a:rPr lang="en-US"/>
              <a:t>Globally distributed database</a:t>
            </a:r>
          </a:p>
          <a:p>
            <a:r>
              <a:rPr lang="en-US"/>
              <a:t>Azure Search</a:t>
            </a:r>
          </a:p>
        </p:txBody>
      </p:sp>
    </p:spTree>
    <p:extLst>
      <p:ext uri="{BB962C8B-B14F-4D97-AF65-F5344CB8AC3E}">
        <p14:creationId xmlns:p14="http://schemas.microsoft.com/office/powerpoint/2010/main" val="1436126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282520-9899-9838-BD97-510755A7F9F9}"/>
              </a:ext>
            </a:extLst>
          </p:cNvPr>
          <p:cNvSpPr>
            <a:spLocks noGrp="1"/>
          </p:cNvSpPr>
          <p:nvPr>
            <p:ph type="title"/>
          </p:nvPr>
        </p:nvSpPr>
        <p:spPr>
          <a:xfrm>
            <a:off x="521208" y="978408"/>
            <a:ext cx="6300216" cy="1325880"/>
          </a:xfrm>
        </p:spPr>
        <p:txBody>
          <a:bodyPr vert="horz" lIns="91440" tIns="45720" rIns="91440" bIns="45720" rtlCol="0" anchor="t">
            <a:normAutofit/>
          </a:bodyPr>
          <a:lstStyle/>
          <a:p>
            <a:r>
              <a:rPr lang="en-US" b="1" kern="1200">
                <a:solidFill>
                  <a:schemeClr val="tx1"/>
                </a:solidFill>
                <a:latin typeface="+mj-lt"/>
                <a:ea typeface="+mj-ea"/>
                <a:cs typeface="+mj-cs"/>
              </a:rPr>
              <a:t>Comparing LLM Types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winner podium drawing on chalkboard">
            <a:extLst>
              <a:ext uri="{FF2B5EF4-FFF2-40B4-BE49-F238E27FC236}">
                <a16:creationId xmlns:a16="http://schemas.microsoft.com/office/drawing/2014/main" id="{B9D1F10A-6826-4E25-9D81-8D93ACC58B24}"/>
              </a:ext>
            </a:extLst>
          </p:cNvPr>
          <p:cNvPicPr>
            <a:picLocks noGrp="1" noChangeAspect="1"/>
          </p:cNvPicPr>
          <p:nvPr>
            <p:ph sz="half" idx="1"/>
          </p:nvPr>
        </p:nvPicPr>
        <p:blipFill>
          <a:blip r:embed="rId3"/>
          <a:stretch>
            <a:fillRect/>
          </a:stretch>
        </p:blipFill>
        <p:spPr>
          <a:xfrm>
            <a:off x="517867" y="2429691"/>
            <a:ext cx="5867135" cy="3916313"/>
          </a:xfrm>
          <a:prstGeom prst="rect">
            <a:avLst/>
          </a:prstGeom>
        </p:spPr>
      </p:pic>
      <p:sp>
        <p:nvSpPr>
          <p:cNvPr id="4" name="Content Placeholder 3">
            <a:extLst>
              <a:ext uri="{FF2B5EF4-FFF2-40B4-BE49-F238E27FC236}">
                <a16:creationId xmlns:a16="http://schemas.microsoft.com/office/drawing/2014/main" id="{3ACCB4C5-F512-89E1-BFC0-C3D98FA488D7}"/>
              </a:ext>
            </a:extLst>
          </p:cNvPr>
          <p:cNvSpPr>
            <a:spLocks noGrp="1"/>
          </p:cNvSpPr>
          <p:nvPr>
            <p:ph sz="half" idx="2"/>
          </p:nvPr>
        </p:nvSpPr>
        <p:spPr>
          <a:xfrm>
            <a:off x="7507224" y="1088136"/>
            <a:ext cx="4160520" cy="5257800"/>
          </a:xfrm>
        </p:spPr>
        <p:txBody>
          <a:bodyPr vert="horz" lIns="91440" tIns="45720" rIns="91440" bIns="45720" rtlCol="0">
            <a:normAutofit/>
          </a:bodyPr>
          <a:lstStyle/>
          <a:p>
            <a:pPr>
              <a:lnSpc>
                <a:spcPct val="100000"/>
              </a:lnSpc>
            </a:pPr>
            <a:r>
              <a:rPr lang="en-US"/>
              <a:t>SLM vs LLM</a:t>
            </a:r>
          </a:p>
          <a:p>
            <a:pPr lvl="1">
              <a:lnSpc>
                <a:spcPct val="100000"/>
              </a:lnSpc>
            </a:pPr>
            <a:r>
              <a:rPr lang="en-US"/>
              <a:t>Comparison between Small Language Models and Large Language Models</a:t>
            </a:r>
          </a:p>
          <a:p>
            <a:pPr>
              <a:lnSpc>
                <a:spcPct val="100000"/>
              </a:lnSpc>
            </a:pPr>
            <a:r>
              <a:rPr lang="en-US"/>
              <a:t>Proprietary vs Open Source</a:t>
            </a:r>
          </a:p>
          <a:p>
            <a:pPr lvl="1">
              <a:lnSpc>
                <a:spcPct val="100000"/>
              </a:lnSpc>
            </a:pPr>
            <a:r>
              <a:rPr lang="en-US"/>
              <a:t>Differences between proprietary and open-source models</a:t>
            </a:r>
          </a:p>
          <a:p>
            <a:pPr>
              <a:lnSpc>
                <a:spcPct val="100000"/>
              </a:lnSpc>
            </a:pPr>
            <a:r>
              <a:rPr lang="en-US"/>
              <a:t>Leader Board</a:t>
            </a:r>
          </a:p>
          <a:p>
            <a:pPr lvl="1">
              <a:lnSpc>
                <a:spcPct val="100000"/>
              </a:lnSpc>
            </a:pPr>
            <a:r>
              <a:rPr lang="en-US"/>
              <a:t>Ranking and performance metrics of various models</a:t>
            </a:r>
          </a:p>
          <a:p>
            <a:pPr>
              <a:lnSpc>
                <a:spcPct val="100000"/>
              </a:lnSpc>
            </a:pPr>
            <a:r>
              <a:rPr lang="en-US"/>
              <a:t>ChatGPT4 - Open AI</a:t>
            </a:r>
          </a:p>
          <a:p>
            <a:pPr lvl="1">
              <a:lnSpc>
                <a:spcPct val="100000"/>
              </a:lnSpc>
            </a:pPr>
            <a:r>
              <a:rPr lang="en-US"/>
              <a:t>Features and capabilities of ChatGPT4 by Open AI</a:t>
            </a:r>
          </a:p>
          <a:p>
            <a:pPr>
              <a:lnSpc>
                <a:spcPct val="100000"/>
              </a:lnSpc>
            </a:pPr>
            <a:r>
              <a:rPr lang="en-US"/>
              <a:t>Claude3 Opus - Anthropic</a:t>
            </a:r>
          </a:p>
          <a:p>
            <a:pPr lvl="1">
              <a:lnSpc>
                <a:spcPct val="100000"/>
              </a:lnSpc>
            </a:pPr>
            <a:r>
              <a:rPr lang="en-US"/>
              <a:t>Features and capabilities of Claude3 Opus by Anthropic</a:t>
            </a:r>
          </a:p>
        </p:txBody>
      </p:sp>
    </p:spTree>
    <p:extLst>
      <p:ext uri="{BB962C8B-B14F-4D97-AF65-F5344CB8AC3E}">
        <p14:creationId xmlns:p14="http://schemas.microsoft.com/office/powerpoint/2010/main" val="53662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F7A1B2-CFEF-C47F-6603-6095F919AC24}"/>
              </a:ext>
            </a:extLst>
          </p:cNvPr>
          <p:cNvSpPr>
            <a:spLocks noGrp="1"/>
          </p:cNvSpPr>
          <p:nvPr>
            <p:ph type="title"/>
          </p:nvPr>
        </p:nvSpPr>
        <p:spPr>
          <a:xfrm>
            <a:off x="521208" y="978408"/>
            <a:ext cx="5102352" cy="1664208"/>
          </a:xfrm>
        </p:spPr>
        <p:txBody>
          <a:bodyPr vert="horz" lIns="91440" tIns="45720" rIns="91440" bIns="45720" rtlCol="0" anchor="t">
            <a:normAutofit/>
          </a:bodyPr>
          <a:lstStyle/>
          <a:p>
            <a:r>
              <a:rPr lang="en-US" b="1" kern="1200">
                <a:solidFill>
                  <a:schemeClr val="tx1"/>
                </a:solidFill>
                <a:latin typeface="+mj-lt"/>
                <a:ea typeface="+mj-ea"/>
                <a:cs typeface="+mj-cs"/>
              </a:rPr>
              <a:t>Low Code vs Full Code</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DFAA7B7-C5F3-4F09-AA07-DD16C9985437}"/>
              </a:ext>
            </a:extLst>
          </p:cNvPr>
          <p:cNvPicPr>
            <a:picLocks noGrp="1" noChangeAspect="1"/>
          </p:cNvPicPr>
          <p:nvPr>
            <p:ph sz="half" idx="1"/>
          </p:nvPr>
        </p:nvPicPr>
        <p:blipFill>
          <a:blip r:embed="rId3"/>
          <a:stretch>
            <a:fillRect/>
          </a:stretch>
        </p:blipFill>
        <p:spPr>
          <a:xfrm>
            <a:off x="786578" y="2834640"/>
            <a:ext cx="4574978" cy="3511296"/>
          </a:xfrm>
          <a:prstGeom prst="rect">
            <a:avLst/>
          </a:prstGeom>
        </p:spPr>
      </p:pic>
      <p:sp>
        <p:nvSpPr>
          <p:cNvPr id="4" name="Content Placeholder 3">
            <a:extLst>
              <a:ext uri="{FF2B5EF4-FFF2-40B4-BE49-F238E27FC236}">
                <a16:creationId xmlns:a16="http://schemas.microsoft.com/office/drawing/2014/main" id="{174DC7D9-367C-18A5-0124-317654195722}"/>
              </a:ext>
            </a:extLst>
          </p:cNvPr>
          <p:cNvSpPr>
            <a:spLocks noGrp="1"/>
          </p:cNvSpPr>
          <p:nvPr>
            <p:ph sz="half" idx="2"/>
          </p:nvPr>
        </p:nvSpPr>
        <p:spPr>
          <a:xfrm>
            <a:off x="6163056" y="978408"/>
            <a:ext cx="5504688" cy="5367528"/>
          </a:xfrm>
        </p:spPr>
        <p:txBody>
          <a:bodyPr vert="horz" lIns="91440" tIns="45720" rIns="91440" bIns="45720" rtlCol="0">
            <a:normAutofit/>
          </a:bodyPr>
          <a:lstStyle/>
          <a:p>
            <a:r>
              <a:rPr lang="en-US" dirty="0"/>
              <a:t>Out of the box copilot</a:t>
            </a:r>
          </a:p>
          <a:p>
            <a:r>
              <a:rPr lang="en-US" dirty="0"/>
              <a:t>Copilot extensibility</a:t>
            </a:r>
          </a:p>
          <a:p>
            <a:r>
              <a:rPr lang="en-US" dirty="0"/>
              <a:t>Copilot Studio</a:t>
            </a:r>
          </a:p>
          <a:p>
            <a:r>
              <a:rPr lang="en-US" dirty="0"/>
              <a:t>Azure Studio</a:t>
            </a:r>
          </a:p>
          <a:p>
            <a:r>
              <a:rPr lang="en-US" dirty="0"/>
              <a:t>Semantic Kernel</a:t>
            </a:r>
          </a:p>
        </p:txBody>
      </p:sp>
    </p:spTree>
    <p:extLst>
      <p:ext uri="{BB962C8B-B14F-4D97-AF65-F5344CB8AC3E}">
        <p14:creationId xmlns:p14="http://schemas.microsoft.com/office/powerpoint/2010/main" val="2097271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31D5E8DB-5DF4-E921-6E9F-07D2646ABB76}"/>
              </a:ext>
            </a:extLst>
          </p:cNvPr>
          <p:cNvSpPr txBox="1">
            <a:spLocks/>
          </p:cNvSpPr>
          <p:nvPr/>
        </p:nvSpPr>
        <p:spPr>
          <a:xfrm>
            <a:off x="683139" y="1066800"/>
            <a:ext cx="5018400" cy="4316516"/>
          </a:xfrm>
          <a:prstGeom prst="rect">
            <a:avLst/>
          </a:prstGeom>
        </p:spPr>
        <p:txBody>
          <a:bodyPr>
            <a:normAutofit fontScale="8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900"/>
              </a:spcBef>
              <a:spcAft>
                <a:spcPts val="900"/>
              </a:spcAft>
              <a:buFont typeface="Arial" panose="020B0604020202020204" pitchFamily="34" charset="0"/>
              <a:buNone/>
            </a:pPr>
            <a:r>
              <a:rPr lang="pl-PL">
                <a:solidFill>
                  <a:srgbClr val="2C2C36"/>
                </a:solidFill>
                <a:latin typeface="system-ui"/>
              </a:rPr>
              <a:t>1. Licensing Model</a:t>
            </a:r>
          </a:p>
          <a:p>
            <a:pPr>
              <a:spcBef>
                <a:spcPts val="900"/>
              </a:spcBef>
              <a:spcAft>
                <a:spcPts val="900"/>
              </a:spcAft>
            </a:pPr>
            <a:r>
              <a:rPr lang="pl-PL">
                <a:solidFill>
                  <a:srgbClr val="2C2C36"/>
                </a:solidFill>
                <a:latin typeface="system-ui"/>
              </a:rPr>
              <a:t>📅 Annual Subscription Required</a:t>
            </a:r>
          </a:p>
          <a:p>
            <a:pPr marL="742950" lvl="1" indent="-285750">
              <a:spcBef>
                <a:spcPts val="900"/>
              </a:spcBef>
              <a:spcAft>
                <a:spcPts val="900"/>
              </a:spcAft>
            </a:pPr>
            <a:r>
              <a:rPr lang="pl-PL">
                <a:solidFill>
                  <a:srgbClr val="2C2C36"/>
                </a:solidFill>
                <a:latin typeface="system-ui"/>
              </a:rPr>
              <a:t>Fixed 1-year allocation; renewal dependent on organizational needs.</a:t>
            </a:r>
          </a:p>
          <a:p>
            <a:pPr>
              <a:spcBef>
                <a:spcPts val="900"/>
              </a:spcBef>
              <a:spcAft>
                <a:spcPts val="900"/>
              </a:spcAft>
              <a:buFont typeface="Arial" panose="020B0604020202020204" pitchFamily="34" charset="0"/>
              <a:buNone/>
            </a:pPr>
            <a:r>
              <a:rPr lang="pl-PL">
                <a:solidFill>
                  <a:srgbClr val="2C2C36"/>
                </a:solidFill>
                <a:latin typeface="system-ui"/>
              </a:rPr>
              <a:t>2. Data Scope Constraints</a:t>
            </a:r>
          </a:p>
          <a:p>
            <a:pPr>
              <a:spcBef>
                <a:spcPts val="900"/>
              </a:spcBef>
              <a:spcAft>
                <a:spcPts val="900"/>
              </a:spcAft>
            </a:pPr>
            <a:r>
              <a:rPr lang="pl-PL">
                <a:solidFill>
                  <a:srgbClr val="2C2C36"/>
                </a:solidFill>
                <a:latin typeface="system-ui"/>
              </a:rPr>
              <a:t>📊 Limited to Microsoft 365 Ecosystem</a:t>
            </a:r>
          </a:p>
          <a:p>
            <a:pPr marL="742950" lvl="1" indent="-285750">
              <a:spcBef>
                <a:spcPts val="900"/>
              </a:spcBef>
              <a:spcAft>
                <a:spcPts val="900"/>
              </a:spcAft>
            </a:pPr>
            <a:r>
              <a:rPr lang="pl-PL">
                <a:solidFill>
                  <a:srgbClr val="2C2C36"/>
                </a:solidFill>
                <a:latin typeface="system-ui"/>
              </a:rPr>
              <a:t>Access restricted to M365 data (e.g., Teams, SharePoint).</a:t>
            </a:r>
          </a:p>
          <a:p>
            <a:pPr>
              <a:spcBef>
                <a:spcPts val="900"/>
              </a:spcBef>
              <a:spcAft>
                <a:spcPts val="900"/>
              </a:spcAft>
            </a:pPr>
            <a:r>
              <a:rPr lang="pl-PL">
                <a:solidFill>
                  <a:srgbClr val="2C2C36"/>
                </a:solidFill>
                <a:latin typeface="system-ui"/>
              </a:rPr>
              <a:t>🗂️ File Size/Page Limits</a:t>
            </a:r>
          </a:p>
          <a:p>
            <a:pPr marL="742950" lvl="1" indent="-285750">
              <a:spcBef>
                <a:spcPts val="900"/>
              </a:spcBef>
              <a:spcAft>
                <a:spcPts val="900"/>
              </a:spcAft>
            </a:pPr>
            <a:r>
              <a:rPr lang="pl-PL">
                <a:solidFill>
                  <a:srgbClr val="2C2C36"/>
                </a:solidFill>
                <a:latin typeface="system-ui"/>
              </a:rPr>
              <a:t>May impact large-scale deployments.</a:t>
            </a:r>
          </a:p>
          <a:p>
            <a:pPr marL="742950" lvl="1" indent="-285750">
              <a:spcBef>
                <a:spcPts val="900"/>
              </a:spcBef>
              <a:spcAft>
                <a:spcPts val="900"/>
              </a:spcAft>
            </a:pPr>
            <a:r>
              <a:rPr lang="pl-PL">
                <a:solidFill>
                  <a:srgbClr val="2C2C36"/>
                </a:solidFill>
                <a:latin typeface="system-ui"/>
              </a:rPr>
              <a:t>Regular monitoring recommended to avoid disruptions.</a:t>
            </a:r>
            <a:endParaRPr lang="pl-PL" dirty="0">
              <a:solidFill>
                <a:srgbClr val="2C2C36"/>
              </a:solidFill>
              <a:latin typeface="system-ui"/>
            </a:endParaRPr>
          </a:p>
        </p:txBody>
      </p:sp>
      <p:sp>
        <p:nvSpPr>
          <p:cNvPr id="3" name="TextBox 2">
            <a:extLst>
              <a:ext uri="{FF2B5EF4-FFF2-40B4-BE49-F238E27FC236}">
                <a16:creationId xmlns:a16="http://schemas.microsoft.com/office/drawing/2014/main" id="{DF296471-5D20-8EBA-A8B2-218E7CB40B1B}"/>
              </a:ext>
            </a:extLst>
          </p:cNvPr>
          <p:cNvSpPr txBox="1"/>
          <p:nvPr/>
        </p:nvSpPr>
        <p:spPr>
          <a:xfrm>
            <a:off x="6094344" y="1066800"/>
            <a:ext cx="6097656" cy="4431983"/>
          </a:xfrm>
          <a:prstGeom prst="rect">
            <a:avLst/>
          </a:prstGeom>
          <a:noFill/>
        </p:spPr>
        <p:txBody>
          <a:bodyPr wrap="square">
            <a:spAutoFit/>
          </a:bodyPr>
          <a:lstStyle/>
          <a:p>
            <a:pPr algn="l">
              <a:spcBef>
                <a:spcPts val="900"/>
              </a:spcBef>
              <a:spcAft>
                <a:spcPts val="900"/>
              </a:spcAft>
              <a:buNone/>
            </a:pPr>
            <a:r>
              <a:rPr lang="pl-PL" b="0" i="0" dirty="0">
                <a:solidFill>
                  <a:srgbClr val="2C2C36"/>
                </a:solidFill>
                <a:effectLst/>
                <a:latin typeface="system-ui"/>
              </a:rPr>
              <a:t>3. Integration Limitations</a:t>
            </a:r>
          </a:p>
          <a:p>
            <a:pPr algn="l">
              <a:spcBef>
                <a:spcPts val="900"/>
              </a:spcBef>
              <a:spcAft>
                <a:spcPts val="900"/>
              </a:spcAft>
              <a:buFont typeface="Arial" panose="020B0604020202020204" pitchFamily="34" charset="0"/>
              <a:buChar char="•"/>
            </a:pPr>
            <a:r>
              <a:rPr lang="pl-PL" b="0" i="0" dirty="0">
                <a:solidFill>
                  <a:srgbClr val="2C2C36"/>
                </a:solidFill>
                <a:effectLst/>
                <a:latin typeface="system-ui"/>
              </a:rPr>
              <a:t>🚫 No Connectivity to External Systems</a:t>
            </a:r>
          </a:p>
          <a:p>
            <a:pPr marL="742950" lvl="1" indent="-285750" algn="l">
              <a:spcBef>
                <a:spcPts val="900"/>
              </a:spcBef>
              <a:spcAft>
                <a:spcPts val="900"/>
              </a:spcAft>
              <a:buFont typeface="Arial" panose="020B0604020202020204" pitchFamily="34" charset="0"/>
              <a:buChar char="•"/>
            </a:pPr>
            <a:r>
              <a:rPr lang="pl-PL" b="0" i="0" dirty="0">
                <a:solidFill>
                  <a:srgbClr val="2C2C36"/>
                </a:solidFill>
                <a:effectLst/>
                <a:latin typeface="system-ui"/>
              </a:rPr>
              <a:t>Unsupported integrations:</a:t>
            </a:r>
          </a:p>
          <a:p>
            <a:pPr marL="1143000" lvl="2" indent="-228600" algn="l">
              <a:spcBef>
                <a:spcPts val="900"/>
              </a:spcBef>
              <a:spcAft>
                <a:spcPts val="900"/>
              </a:spcAft>
              <a:buFont typeface="Arial" panose="020B0604020202020204" pitchFamily="34" charset="0"/>
              <a:buChar char="•"/>
            </a:pPr>
            <a:r>
              <a:rPr lang="en-US" dirty="0">
                <a:solidFill>
                  <a:srgbClr val="2C2C36"/>
                </a:solidFill>
                <a:latin typeface="system-ui"/>
              </a:rPr>
              <a:t>Internal </a:t>
            </a:r>
            <a:r>
              <a:rPr lang="pl-PL" b="0" i="0" dirty="0">
                <a:solidFill>
                  <a:srgbClr val="2C2C36"/>
                </a:solidFill>
                <a:effectLst/>
                <a:latin typeface="system-ui"/>
              </a:rPr>
              <a:t>systems</a:t>
            </a:r>
          </a:p>
          <a:p>
            <a:pPr marL="1143000" lvl="2" indent="-228600" algn="l">
              <a:spcBef>
                <a:spcPts val="900"/>
              </a:spcBef>
              <a:spcAft>
                <a:spcPts val="900"/>
              </a:spcAft>
              <a:buFont typeface="Arial" panose="020B0604020202020204" pitchFamily="34" charset="0"/>
              <a:buChar char="•"/>
            </a:pPr>
            <a:r>
              <a:rPr lang="pl-PL" b="0" i="0" dirty="0">
                <a:solidFill>
                  <a:srgbClr val="2C2C36"/>
                </a:solidFill>
                <a:effectLst/>
                <a:latin typeface="system-ui"/>
              </a:rPr>
              <a:t>Partners (Salesforce, Basware, Oracle, etc.)</a:t>
            </a:r>
          </a:p>
          <a:p>
            <a:pPr marL="742950" lvl="1" indent="-285750" algn="l">
              <a:spcBef>
                <a:spcPts val="900"/>
              </a:spcBef>
              <a:spcAft>
                <a:spcPts val="900"/>
              </a:spcAft>
              <a:buFont typeface="Arial" panose="020B0604020202020204" pitchFamily="34" charset="0"/>
              <a:buChar char="•"/>
            </a:pPr>
            <a:r>
              <a:rPr lang="pl-PL" b="0" i="0" dirty="0">
                <a:solidFill>
                  <a:srgbClr val="2C2C36"/>
                </a:solidFill>
                <a:effectLst/>
                <a:latin typeface="system-ui"/>
              </a:rPr>
              <a:t>Manual workflows required for third-party data sync.</a:t>
            </a:r>
          </a:p>
          <a:p>
            <a:pPr algn="l">
              <a:spcBef>
                <a:spcPts val="900"/>
              </a:spcBef>
              <a:spcAft>
                <a:spcPts val="900"/>
              </a:spcAft>
              <a:buNone/>
            </a:pPr>
            <a:r>
              <a:rPr lang="pl-PL" b="0" i="0" dirty="0">
                <a:solidFill>
                  <a:srgbClr val="2C2C36"/>
                </a:solidFill>
                <a:effectLst/>
                <a:latin typeface="system-ui"/>
              </a:rPr>
              <a:t>4. Operational Risks</a:t>
            </a:r>
          </a:p>
          <a:p>
            <a:pPr algn="l">
              <a:spcBef>
                <a:spcPts val="900"/>
              </a:spcBef>
              <a:spcAft>
                <a:spcPts val="900"/>
              </a:spcAft>
              <a:buFont typeface="Arial" panose="020B0604020202020204" pitchFamily="34" charset="0"/>
              <a:buChar char="•"/>
            </a:pPr>
            <a:r>
              <a:rPr lang="pl-PL" b="0" i="0" dirty="0">
                <a:solidFill>
                  <a:srgbClr val="2C2C36"/>
                </a:solidFill>
                <a:effectLst/>
                <a:latin typeface="system-ui"/>
              </a:rPr>
              <a:t>⚠️ Dependence on Product Updates</a:t>
            </a:r>
          </a:p>
          <a:p>
            <a:pPr marL="742950" lvl="1" indent="-285750" algn="l">
              <a:spcBef>
                <a:spcPts val="900"/>
              </a:spcBef>
              <a:spcAft>
                <a:spcPts val="900"/>
              </a:spcAft>
              <a:buFont typeface="Arial" panose="020B0604020202020204" pitchFamily="34" charset="0"/>
              <a:buChar char="•"/>
            </a:pPr>
            <a:r>
              <a:rPr lang="pl-PL" b="0" i="0" dirty="0">
                <a:solidFill>
                  <a:srgbClr val="2C2C36"/>
                </a:solidFill>
                <a:effectLst/>
                <a:latin typeface="system-ui"/>
              </a:rPr>
              <a:t>Features, pricing, and policies subject to change.</a:t>
            </a:r>
          </a:p>
        </p:txBody>
      </p:sp>
      <p:sp>
        <p:nvSpPr>
          <p:cNvPr id="4" name="TextBox 3">
            <a:extLst>
              <a:ext uri="{FF2B5EF4-FFF2-40B4-BE49-F238E27FC236}">
                <a16:creationId xmlns:a16="http://schemas.microsoft.com/office/drawing/2014/main" id="{00972200-D42F-0D1F-4B18-01F4D6D8882B}"/>
              </a:ext>
            </a:extLst>
          </p:cNvPr>
          <p:cNvSpPr txBox="1"/>
          <p:nvPr/>
        </p:nvSpPr>
        <p:spPr>
          <a:xfrm>
            <a:off x="683139" y="250967"/>
            <a:ext cx="7036252" cy="461665"/>
          </a:xfrm>
          <a:prstGeom prst="rect">
            <a:avLst/>
          </a:prstGeom>
          <a:noFill/>
        </p:spPr>
        <p:txBody>
          <a:bodyPr wrap="square">
            <a:spAutoFit/>
          </a:bodyPr>
          <a:lstStyle/>
          <a:p>
            <a:pPr algn="l">
              <a:spcBef>
                <a:spcPts val="900"/>
              </a:spcBef>
              <a:spcAft>
                <a:spcPts val="900"/>
              </a:spcAft>
              <a:buNone/>
            </a:pPr>
            <a:r>
              <a:rPr lang="pl-PL" sz="2400" b="0" i="0" dirty="0">
                <a:solidFill>
                  <a:srgbClr val="2C2C36"/>
                </a:solidFill>
                <a:effectLst/>
                <a:latin typeface="system-ui"/>
              </a:rPr>
              <a:t>Microsoft Copilot Limitations &amp; Considerations</a:t>
            </a:r>
          </a:p>
        </p:txBody>
      </p:sp>
    </p:spTree>
    <p:extLst>
      <p:ext uri="{BB962C8B-B14F-4D97-AF65-F5344CB8AC3E}">
        <p14:creationId xmlns:p14="http://schemas.microsoft.com/office/powerpoint/2010/main" val="848574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7D0BCF-E1B4-C697-1C1B-33EBF277424B}"/>
              </a:ext>
            </a:extLst>
          </p:cNvPr>
          <p:cNvSpPr>
            <a:spLocks noGrp="1"/>
          </p:cNvSpPr>
          <p:nvPr>
            <p:ph type="title"/>
          </p:nvPr>
        </p:nvSpPr>
        <p:spPr>
          <a:xfrm>
            <a:off x="521208" y="978408"/>
            <a:ext cx="6263640" cy="1463040"/>
          </a:xfrm>
        </p:spPr>
        <p:txBody>
          <a:bodyPr vert="horz" lIns="91440" tIns="45720" rIns="91440" bIns="45720" rtlCol="0" anchor="t">
            <a:normAutofit/>
          </a:bodyPr>
          <a:lstStyle/>
          <a:p>
            <a:r>
              <a:rPr lang="en-US" b="1" kern="1200">
                <a:solidFill>
                  <a:schemeClr val="tx1"/>
                </a:solidFill>
                <a:latin typeface="+mj-lt"/>
                <a:ea typeface="+mj-ea"/>
                <a:cs typeface="+mj-cs"/>
              </a:rPr>
              <a:t>Azure Open AI</a:t>
            </a:r>
          </a:p>
        </p:txBody>
      </p:sp>
      <p:sp>
        <p:nvSpPr>
          <p:cNvPr id="14" name="Freeform: Shape 13">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256BCF0-9BAE-6F27-A612-38FC34417657}"/>
              </a:ext>
            </a:extLst>
          </p:cNvPr>
          <p:cNvSpPr>
            <a:spLocks noGrp="1"/>
          </p:cNvSpPr>
          <p:nvPr>
            <p:ph sz="half" idx="2"/>
          </p:nvPr>
        </p:nvSpPr>
        <p:spPr>
          <a:xfrm>
            <a:off x="521208" y="2578608"/>
            <a:ext cx="6263640" cy="3767328"/>
          </a:xfrm>
        </p:spPr>
        <p:txBody>
          <a:bodyPr vert="horz" lIns="91440" tIns="45720" rIns="91440" bIns="45720" rtlCol="0">
            <a:normAutofit/>
          </a:bodyPr>
          <a:lstStyle/>
          <a:p>
            <a:r>
              <a:rPr lang="en-US"/>
              <a:t>Differences from OpenAI</a:t>
            </a:r>
          </a:p>
          <a:p>
            <a:pPr lvl="1"/>
            <a:r>
              <a:rPr lang="en-US"/>
              <a:t>Real-world architectures</a:t>
            </a:r>
          </a:p>
          <a:p>
            <a:pPr lvl="1"/>
            <a:r>
              <a:rPr lang="en-US"/>
              <a:t>Load balancing article</a:t>
            </a:r>
          </a:p>
          <a:p>
            <a:r>
              <a:rPr lang="en-US"/>
              <a:t>Networking and Security</a:t>
            </a:r>
          </a:p>
          <a:p>
            <a:pPr lvl="1"/>
            <a:r>
              <a:rPr lang="en-US"/>
              <a:t>Data privacy</a:t>
            </a:r>
          </a:p>
          <a:p>
            <a:pPr lvl="1"/>
            <a:r>
              <a:rPr lang="en-US"/>
              <a:t>Security measures</a:t>
            </a:r>
          </a:p>
          <a:p>
            <a:r>
              <a:rPr lang="en-US"/>
              <a:t>Costs and Usage</a:t>
            </a:r>
          </a:p>
          <a:p>
            <a:pPr lvl="1"/>
            <a:r>
              <a:rPr lang="en-US"/>
              <a:t>API</a:t>
            </a:r>
          </a:p>
          <a:p>
            <a:pPr lvl="1"/>
            <a:r>
              <a:rPr lang="en-US"/>
              <a:t>Azure OpenAI Studio</a:t>
            </a:r>
          </a:p>
          <a:p>
            <a:r>
              <a:rPr lang="en-US"/>
              <a:t>Monitoring</a:t>
            </a:r>
          </a:p>
        </p:txBody>
      </p:sp>
      <p:pic>
        <p:nvPicPr>
          <p:cNvPr id="5" name="Content Placeholder 4">
            <a:extLst>
              <a:ext uri="{FF2B5EF4-FFF2-40B4-BE49-F238E27FC236}">
                <a16:creationId xmlns:a16="http://schemas.microsoft.com/office/drawing/2014/main" id="{986320D4-AEBB-4C28-8E22-43927D10ABA6}"/>
              </a:ext>
            </a:extLst>
          </p:cNvPr>
          <p:cNvPicPr>
            <a:picLocks noGrp="1" noChangeAspect="1"/>
          </p:cNvPicPr>
          <p:nvPr>
            <p:ph sz="half" idx="1"/>
          </p:nvPr>
        </p:nvPicPr>
        <p:blipFill>
          <a:blip r:embed="rId3"/>
          <a:stretch>
            <a:fillRect/>
          </a:stretch>
        </p:blipFill>
        <p:spPr>
          <a:xfrm>
            <a:off x="7306492" y="976160"/>
            <a:ext cx="4364590" cy="3495149"/>
          </a:xfrm>
          <a:prstGeom prst="rect">
            <a:avLst/>
          </a:prstGeom>
        </p:spPr>
      </p:pic>
    </p:spTree>
    <p:extLst>
      <p:ext uri="{BB962C8B-B14F-4D97-AF65-F5344CB8AC3E}">
        <p14:creationId xmlns:p14="http://schemas.microsoft.com/office/powerpoint/2010/main" val="2560174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91531-3C9C-7DF4-01EB-746411694DFE}"/>
              </a:ext>
            </a:extLst>
          </p:cNvPr>
          <p:cNvSpPr>
            <a:spLocks noGrp="1"/>
          </p:cNvSpPr>
          <p:nvPr>
            <p:ph type="title"/>
          </p:nvPr>
        </p:nvSpPr>
        <p:spPr>
          <a:xfrm>
            <a:off x="521208" y="978408"/>
            <a:ext cx="6300216" cy="1325880"/>
          </a:xfrm>
        </p:spPr>
        <p:txBody>
          <a:bodyPr vert="horz" lIns="91440" tIns="45720" rIns="91440" bIns="45720" rtlCol="0" anchor="t">
            <a:normAutofit/>
          </a:bodyPr>
          <a:lstStyle/>
          <a:p>
            <a:r>
              <a:rPr lang="en-US" b="1" kern="1200" dirty="0">
                <a:solidFill>
                  <a:schemeClr val="tx1"/>
                </a:solidFill>
                <a:latin typeface="+mj-lt"/>
                <a:ea typeface="+mj-ea"/>
                <a:cs typeface="+mj-cs"/>
              </a:rPr>
              <a:t>RAG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B0556453-B21B-4E36-AA2B-9AB782F343F8}"/>
              </a:ext>
            </a:extLst>
          </p:cNvPr>
          <p:cNvPicPr>
            <a:picLocks noGrp="1" noChangeAspect="1"/>
          </p:cNvPicPr>
          <p:nvPr>
            <p:ph sz="half" idx="1"/>
          </p:nvPr>
        </p:nvPicPr>
        <p:blipFill>
          <a:blip r:embed="rId3"/>
          <a:stretch>
            <a:fillRect/>
          </a:stretch>
        </p:blipFill>
        <p:spPr>
          <a:xfrm>
            <a:off x="135876" y="1966136"/>
            <a:ext cx="6889188" cy="3100134"/>
          </a:xfrm>
          <a:prstGeom prst="rect">
            <a:avLst/>
          </a:prstGeom>
        </p:spPr>
      </p:pic>
      <p:sp>
        <p:nvSpPr>
          <p:cNvPr id="4" name="Content Placeholder 3">
            <a:extLst>
              <a:ext uri="{FF2B5EF4-FFF2-40B4-BE49-F238E27FC236}">
                <a16:creationId xmlns:a16="http://schemas.microsoft.com/office/drawing/2014/main" id="{3D2395B0-1FAC-5722-7730-F2309D0C8DF2}"/>
              </a:ext>
            </a:extLst>
          </p:cNvPr>
          <p:cNvSpPr>
            <a:spLocks noGrp="1"/>
          </p:cNvSpPr>
          <p:nvPr>
            <p:ph sz="half" idx="2"/>
          </p:nvPr>
        </p:nvSpPr>
        <p:spPr>
          <a:xfrm>
            <a:off x="7410396" y="1007439"/>
            <a:ext cx="4439041" cy="5257800"/>
          </a:xfrm>
        </p:spPr>
        <p:txBody>
          <a:bodyPr vert="horz" lIns="91440" tIns="45720" rIns="91440" bIns="45720" rtlCol="0">
            <a:normAutofit fontScale="70000" lnSpcReduction="20000"/>
          </a:bodyPr>
          <a:lstStyle/>
          <a:p>
            <a:r>
              <a:rPr lang="en-US" b="1" dirty="0"/>
              <a:t>Pros:</a:t>
            </a:r>
          </a:p>
          <a:p>
            <a:pPr marL="285750" indent="-285750">
              <a:buFont typeface="Arial" panose="020B0604020202020204" pitchFamily="34" charset="0"/>
              <a:buChar char="•"/>
            </a:pPr>
            <a:r>
              <a:rPr lang="en-US" dirty="0"/>
              <a:t>Access to Real-Time Data</a:t>
            </a:r>
          </a:p>
          <a:p>
            <a:pPr marL="285750" indent="-285750">
              <a:buFont typeface="Arial" panose="020B0604020202020204" pitchFamily="34" charset="0"/>
              <a:buChar char="•"/>
            </a:pPr>
            <a:r>
              <a:rPr lang="en-US" dirty="0"/>
              <a:t>Scalability</a:t>
            </a:r>
          </a:p>
          <a:p>
            <a:pPr marL="285750" indent="-285750">
              <a:buFont typeface="Arial" panose="020B0604020202020204" pitchFamily="34" charset="0"/>
              <a:buChar char="•"/>
            </a:pPr>
            <a:r>
              <a:rPr lang="en-US" dirty="0"/>
              <a:t>Cost-Effective</a:t>
            </a:r>
          </a:p>
          <a:p>
            <a:pPr marL="285750" indent="-285750">
              <a:buFont typeface="Arial" panose="020B0604020202020204" pitchFamily="34" charset="0"/>
              <a:buChar char="•"/>
            </a:pPr>
            <a:r>
              <a:rPr lang="en-US" dirty="0"/>
              <a:t>Improved Accuracy</a:t>
            </a:r>
          </a:p>
          <a:p>
            <a:pPr marL="285750" indent="-285750">
              <a:buFont typeface="Arial" panose="020B0604020202020204" pitchFamily="34" charset="0"/>
              <a:buChar char="•"/>
            </a:pPr>
            <a:r>
              <a:rPr lang="en-US" dirty="0"/>
              <a:t>Reduced Risk of Hallucination</a:t>
            </a:r>
          </a:p>
          <a:p>
            <a:pPr marL="285750" indent="-285750">
              <a:buFont typeface="Arial" panose="020B0604020202020204" pitchFamily="34" charset="0"/>
              <a:buChar char="•"/>
            </a:pPr>
            <a:endParaRPr lang="en-US" dirty="0"/>
          </a:p>
          <a:p>
            <a:r>
              <a:rPr lang="en-US" b="1" dirty="0"/>
              <a:t>Cons:</a:t>
            </a:r>
          </a:p>
          <a:p>
            <a:pPr marL="285750" indent="-285750">
              <a:buFont typeface="Arial" panose="020B0604020202020204" pitchFamily="34" charset="0"/>
              <a:buChar char="•"/>
            </a:pPr>
            <a:r>
              <a:rPr lang="en-US" dirty="0"/>
              <a:t>Latency</a:t>
            </a:r>
          </a:p>
          <a:p>
            <a:pPr marL="285750" indent="-285750">
              <a:buFont typeface="Arial" panose="020B0604020202020204" pitchFamily="34" charset="0"/>
              <a:buChar char="•"/>
            </a:pPr>
            <a:r>
              <a:rPr lang="en-US" dirty="0"/>
              <a:t>Dependency on Data Quality</a:t>
            </a:r>
          </a:p>
          <a:p>
            <a:pPr marL="285750" indent="-285750">
              <a:buFont typeface="Arial" panose="020B0604020202020204" pitchFamily="34" charset="0"/>
              <a:buChar char="•"/>
            </a:pPr>
            <a:r>
              <a:rPr lang="en-US" dirty="0"/>
              <a:t>Complexity</a:t>
            </a:r>
          </a:p>
          <a:p>
            <a:endParaRPr lang="en-US" dirty="0"/>
          </a:p>
          <a:p>
            <a:pPr marL="285750" indent="-285750">
              <a:buFont typeface="Arial" panose="020B0604020202020204" pitchFamily="34" charset="0"/>
              <a:buChar char="•"/>
            </a:pPr>
            <a:r>
              <a:rPr lang="en-US" dirty="0"/>
              <a:t>Latency: 20-30% increase in response time compared to standalone generative models​</a:t>
            </a:r>
          </a:p>
          <a:p>
            <a:pPr marL="285750" indent="-285750">
              <a:buFont typeface="Arial" panose="020B0604020202020204" pitchFamily="34" charset="0"/>
              <a:buChar char="•"/>
            </a:pPr>
            <a:r>
              <a:rPr lang="en-US" dirty="0"/>
              <a:t>In certain use cases, RAG has been shown to improve accuracy by nearly 20%​</a:t>
            </a:r>
          </a:p>
          <a:p>
            <a:pPr marL="285750" indent="-285750">
              <a:buFont typeface="Arial" panose="020B0604020202020204" pitchFamily="34" charset="0"/>
              <a:buChar char="•"/>
            </a:pPr>
            <a:r>
              <a:rPr lang="en-US" dirty="0"/>
              <a:t>RAG systems typically reduce training costs by avoiding the need for extensive retraining, offering up to 40-60% savings</a:t>
            </a:r>
          </a:p>
          <a:p>
            <a:endParaRPr lang="en-US" dirty="0"/>
          </a:p>
        </p:txBody>
      </p:sp>
    </p:spTree>
    <p:extLst>
      <p:ext uri="{BB962C8B-B14F-4D97-AF65-F5344CB8AC3E}">
        <p14:creationId xmlns:p14="http://schemas.microsoft.com/office/powerpoint/2010/main" val="218826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12683-3B9A-7CC5-618D-25327804E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205E1D-CB03-EF74-EA04-449FEC928A23}"/>
              </a:ext>
            </a:extLst>
          </p:cNvPr>
          <p:cNvSpPr>
            <a:spLocks noGrp="1"/>
          </p:cNvSpPr>
          <p:nvPr>
            <p:ph type="title"/>
          </p:nvPr>
        </p:nvSpPr>
        <p:spPr>
          <a:xfrm>
            <a:off x="521208" y="978408"/>
            <a:ext cx="6300216" cy="1325880"/>
          </a:xfrm>
        </p:spPr>
        <p:txBody>
          <a:bodyPr vert="horz" lIns="91440" tIns="45720" rIns="91440" bIns="45720" rtlCol="0" anchor="t">
            <a:normAutofit/>
          </a:bodyPr>
          <a:lstStyle/>
          <a:p>
            <a:r>
              <a:rPr lang="en-US" b="1" kern="1200" dirty="0">
                <a:solidFill>
                  <a:schemeClr val="tx1"/>
                </a:solidFill>
                <a:latin typeface="+mj-lt"/>
                <a:ea typeface="+mj-ea"/>
                <a:cs typeface="+mj-cs"/>
              </a:rPr>
              <a:t>Fine Tune</a:t>
            </a:r>
          </a:p>
        </p:txBody>
      </p:sp>
      <p:sp>
        <p:nvSpPr>
          <p:cNvPr id="4" name="Content Placeholder 3">
            <a:extLst>
              <a:ext uri="{FF2B5EF4-FFF2-40B4-BE49-F238E27FC236}">
                <a16:creationId xmlns:a16="http://schemas.microsoft.com/office/drawing/2014/main" id="{C70307BB-B8F0-6824-0FFD-87E8BDBB6BFD}"/>
              </a:ext>
            </a:extLst>
          </p:cNvPr>
          <p:cNvSpPr>
            <a:spLocks noGrp="1"/>
          </p:cNvSpPr>
          <p:nvPr>
            <p:ph sz="half" idx="2"/>
          </p:nvPr>
        </p:nvSpPr>
        <p:spPr>
          <a:xfrm>
            <a:off x="7507224" y="1088136"/>
            <a:ext cx="4160520" cy="5257800"/>
          </a:xfrm>
        </p:spPr>
        <p:txBody>
          <a:bodyPr vert="horz" lIns="91440" tIns="45720" rIns="91440" bIns="45720" rtlCol="0">
            <a:normAutofit fontScale="85000" lnSpcReduction="20000"/>
          </a:bodyPr>
          <a:lstStyle/>
          <a:p>
            <a:r>
              <a:rPr lang="en-US" b="1" dirty="0"/>
              <a:t>Pros:</a:t>
            </a:r>
          </a:p>
          <a:p>
            <a:pPr marL="285750" indent="-285750">
              <a:buFont typeface="Arial" panose="020B0604020202020204" pitchFamily="34" charset="0"/>
              <a:buChar char="•"/>
            </a:pPr>
            <a:r>
              <a:rPr lang="en-US" dirty="0"/>
              <a:t>Task-Specific Optimization</a:t>
            </a:r>
          </a:p>
          <a:p>
            <a:pPr marL="285750" indent="-285750">
              <a:buFont typeface="Arial" panose="020B0604020202020204" pitchFamily="34" charset="0"/>
              <a:buChar char="•"/>
            </a:pPr>
            <a:r>
              <a:rPr lang="en-US" dirty="0"/>
              <a:t>Control Over Output</a:t>
            </a:r>
          </a:p>
          <a:p>
            <a:pPr marL="285750" indent="-285750">
              <a:buFont typeface="Arial" panose="020B0604020202020204" pitchFamily="34" charset="0"/>
              <a:buChar char="•"/>
            </a:pPr>
            <a:r>
              <a:rPr lang="en-US" dirty="0"/>
              <a:t>Higher Accuracy for Narrow Use Cases</a:t>
            </a:r>
          </a:p>
          <a:p>
            <a:r>
              <a:rPr lang="en-US" b="1" dirty="0"/>
              <a:t>Cons:</a:t>
            </a:r>
          </a:p>
          <a:p>
            <a:pPr marL="285750" indent="-285750">
              <a:buFont typeface="Arial" panose="020B0604020202020204" pitchFamily="34" charset="0"/>
              <a:buChar char="•"/>
            </a:pPr>
            <a:r>
              <a:rPr lang="en-US" dirty="0"/>
              <a:t>Cost-Intensive</a:t>
            </a:r>
          </a:p>
          <a:p>
            <a:pPr marL="285750" indent="-285750">
              <a:buFont typeface="Arial" panose="020B0604020202020204" pitchFamily="34" charset="0"/>
              <a:buChar char="•"/>
            </a:pPr>
            <a:r>
              <a:rPr lang="en-US" dirty="0"/>
              <a:t>Time Consuming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Fine-tuned models do not automatically update as new information becomes available, requiring periodic retraining, which adds to the cost and complexity.</a:t>
            </a:r>
          </a:p>
          <a:p>
            <a:pPr marL="285750" indent="-285750">
              <a:buFont typeface="Arial" panose="020B0604020202020204" pitchFamily="34" charset="0"/>
              <a:buChar char="•"/>
            </a:pPr>
            <a:r>
              <a:rPr lang="en-US" dirty="0"/>
              <a:t>Fine-tuning large models can take several days or even weeks, depending on the dataset and model size. For example, fine-tuning GPT-3 can take up to 1-2 weeks on a high-performance cluster​</a:t>
            </a:r>
          </a:p>
        </p:txBody>
      </p:sp>
      <p:pic>
        <p:nvPicPr>
          <p:cNvPr id="7" name="Picture 6" descr="Hands-on with Fine-Tuning LLM">
            <a:extLst>
              <a:ext uri="{FF2B5EF4-FFF2-40B4-BE49-F238E27FC236}">
                <a16:creationId xmlns:a16="http://schemas.microsoft.com/office/drawing/2014/main" id="{9A86C1CC-E681-2779-040C-44106415C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 y="2521153"/>
            <a:ext cx="5178727" cy="291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84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EA9437-3E0C-B2EB-9BFA-8C0C59F2A349}"/>
              </a:ext>
            </a:extLst>
          </p:cNvPr>
          <p:cNvSpPr>
            <a:spLocks noGrp="1"/>
          </p:cNvSpPr>
          <p:nvPr>
            <p:ph type="title"/>
          </p:nvPr>
        </p:nvSpPr>
        <p:spPr>
          <a:xfrm>
            <a:off x="521208" y="978408"/>
            <a:ext cx="8732520" cy="1463040"/>
          </a:xfrm>
        </p:spPr>
        <p:txBody>
          <a:bodyPr>
            <a:normAutofit/>
          </a:bodyPr>
          <a:lstStyle/>
          <a:p>
            <a:r>
              <a:rPr lang="en-US"/>
              <a:t>Agenda</a:t>
            </a:r>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29C3B6-C4DB-43CF-D894-9B3083771C92}"/>
              </a:ext>
            </a:extLst>
          </p:cNvPr>
          <p:cNvSpPr>
            <a:spLocks noGrp="1"/>
          </p:cNvSpPr>
          <p:nvPr>
            <p:ph idx="1"/>
          </p:nvPr>
        </p:nvSpPr>
        <p:spPr>
          <a:xfrm>
            <a:off x="521208" y="2578608"/>
            <a:ext cx="8732520" cy="3767328"/>
          </a:xfrm>
        </p:spPr>
        <p:txBody>
          <a:bodyPr>
            <a:normAutofit/>
          </a:bodyPr>
          <a:lstStyle/>
          <a:p>
            <a:pPr>
              <a:lnSpc>
                <a:spcPct val="100000"/>
              </a:lnSpc>
            </a:pPr>
            <a:r>
              <a:rPr lang="en-US"/>
              <a:t>Overview</a:t>
            </a:r>
          </a:p>
          <a:p>
            <a:pPr>
              <a:lnSpc>
                <a:spcPct val="100000"/>
              </a:lnSpc>
            </a:pPr>
            <a:r>
              <a:rPr lang="en-US"/>
              <a:t>Significance of AI</a:t>
            </a:r>
          </a:p>
          <a:p>
            <a:pPr>
              <a:lnSpc>
                <a:spcPct val="100000"/>
              </a:lnSpc>
            </a:pPr>
            <a:r>
              <a:rPr lang="en-US"/>
              <a:t>Knowledge Required for AI Developers</a:t>
            </a:r>
          </a:p>
          <a:p>
            <a:pPr>
              <a:lnSpc>
                <a:spcPct val="100000"/>
              </a:lnSpc>
            </a:pPr>
            <a:r>
              <a:rPr lang="en-US"/>
              <a:t>AI Project Lifecycle</a:t>
            </a:r>
          </a:p>
          <a:p>
            <a:pPr>
              <a:lnSpc>
                <a:spcPct val="100000"/>
              </a:lnSpc>
            </a:pPr>
            <a:r>
              <a:rPr lang="en-US"/>
              <a:t>Prompt Engineering</a:t>
            </a:r>
          </a:p>
          <a:p>
            <a:pPr>
              <a:lnSpc>
                <a:spcPct val="100000"/>
              </a:lnSpc>
            </a:pPr>
            <a:r>
              <a:rPr lang="en-US"/>
              <a:t>Exploring Different LLM Types</a:t>
            </a:r>
          </a:p>
          <a:p>
            <a:pPr>
              <a:lnSpc>
                <a:spcPct val="100000"/>
              </a:lnSpc>
            </a:pPr>
            <a:r>
              <a:rPr lang="en-US"/>
              <a:t>Design Patterns and AI Orchestrator</a:t>
            </a:r>
          </a:p>
          <a:p>
            <a:pPr>
              <a:lnSpc>
                <a:spcPct val="100000"/>
              </a:lnSpc>
            </a:pPr>
            <a:r>
              <a:rPr lang="en-US"/>
              <a:t>Low Code vs Full Code Development</a:t>
            </a:r>
          </a:p>
          <a:p>
            <a:pPr>
              <a:lnSpc>
                <a:spcPct val="100000"/>
              </a:lnSpc>
            </a:pPr>
            <a:r>
              <a:rPr lang="en-US"/>
              <a:t>Conclusion</a:t>
            </a:r>
          </a:p>
        </p:txBody>
      </p:sp>
    </p:spTree>
    <p:extLst>
      <p:ext uri="{BB962C8B-B14F-4D97-AF65-F5344CB8AC3E}">
        <p14:creationId xmlns:p14="http://schemas.microsoft.com/office/powerpoint/2010/main" val="412468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320C69-0A0E-D877-D649-099EB6CDB5C3}"/>
              </a:ext>
            </a:extLst>
          </p:cNvPr>
          <p:cNvSpPr>
            <a:spLocks noGrp="1"/>
          </p:cNvSpPr>
          <p:nvPr>
            <p:ph type="title"/>
          </p:nvPr>
        </p:nvSpPr>
        <p:spPr>
          <a:xfrm>
            <a:off x="521208" y="978408"/>
            <a:ext cx="5102352" cy="1664208"/>
          </a:xfrm>
        </p:spPr>
        <p:txBody>
          <a:bodyPr vert="horz" lIns="91440" tIns="45720" rIns="91440" bIns="45720" rtlCol="0" anchor="t">
            <a:normAutofit/>
          </a:bodyPr>
          <a:lstStyle/>
          <a:p>
            <a:r>
              <a:rPr lang="en-US" b="1" kern="1200">
                <a:solidFill>
                  <a:schemeClr val="tx1"/>
                </a:solidFill>
                <a:latin typeface="+mj-lt"/>
                <a:ea typeface="+mj-ea"/>
                <a:cs typeface="+mj-cs"/>
              </a:rPr>
              <a:t>AI Orchestrator Details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4EBB95F-D5AA-4EED-80BE-EF92054DA116}"/>
              </a:ext>
            </a:extLst>
          </p:cNvPr>
          <p:cNvPicPr>
            <a:picLocks noGrp="1" noChangeAspect="1"/>
          </p:cNvPicPr>
          <p:nvPr>
            <p:ph sz="half" idx="1"/>
          </p:nvPr>
        </p:nvPicPr>
        <p:blipFill>
          <a:blip r:embed="rId3"/>
          <a:stretch>
            <a:fillRect/>
          </a:stretch>
        </p:blipFill>
        <p:spPr>
          <a:xfrm>
            <a:off x="517871" y="3280237"/>
            <a:ext cx="5112393" cy="2620101"/>
          </a:xfrm>
          <a:prstGeom prst="rect">
            <a:avLst/>
          </a:prstGeom>
        </p:spPr>
      </p:pic>
      <p:sp>
        <p:nvSpPr>
          <p:cNvPr id="4" name="Content Placeholder 3">
            <a:extLst>
              <a:ext uri="{FF2B5EF4-FFF2-40B4-BE49-F238E27FC236}">
                <a16:creationId xmlns:a16="http://schemas.microsoft.com/office/drawing/2014/main" id="{2AB58AB2-BE68-45C7-FC50-636E92C7C558}"/>
              </a:ext>
            </a:extLst>
          </p:cNvPr>
          <p:cNvSpPr>
            <a:spLocks noGrp="1"/>
          </p:cNvSpPr>
          <p:nvPr>
            <p:ph sz="half" idx="2"/>
          </p:nvPr>
        </p:nvSpPr>
        <p:spPr>
          <a:xfrm>
            <a:off x="6163056" y="978408"/>
            <a:ext cx="5504688" cy="5367528"/>
          </a:xfrm>
        </p:spPr>
        <p:txBody>
          <a:bodyPr vert="horz" lIns="91440" tIns="45720" rIns="91440" bIns="45720" rtlCol="0">
            <a:normAutofit/>
          </a:bodyPr>
          <a:lstStyle/>
          <a:p>
            <a:r>
              <a:rPr lang="en-US"/>
              <a:t>Semantic Kernel</a:t>
            </a:r>
          </a:p>
          <a:p>
            <a:pPr lvl="1"/>
            <a:r>
              <a:rPr lang="en-US"/>
              <a:t>AI-in-a-Box/gen-ai/semantic</a:t>
            </a:r>
          </a:p>
          <a:p>
            <a:r>
              <a:rPr lang="en-US"/>
              <a:t>Langchain</a:t>
            </a:r>
          </a:p>
          <a:p>
            <a:pPr lvl="1"/>
            <a:r>
              <a:rPr lang="en-US"/>
              <a:t>kernel-bot-in-a-box at main · Azure/AI-in-a-Box · GitHub</a:t>
            </a:r>
          </a:p>
          <a:p>
            <a:r>
              <a:rPr lang="en-US"/>
              <a:t>Promptflow with Azure ML</a:t>
            </a:r>
          </a:p>
          <a:p>
            <a:r>
              <a:rPr lang="en-US"/>
              <a:t>GitHub Resources</a:t>
            </a:r>
          </a:p>
          <a:p>
            <a:pPr lvl="1"/>
            <a:r>
              <a:rPr lang="en-US"/>
              <a:t>https://github.com/microsoft/chat-copilot</a:t>
            </a:r>
          </a:p>
          <a:p>
            <a:pPr lvl="1"/>
            <a:r>
              <a:rPr lang="en-US"/>
              <a:t>https://github.com/langchain-ai/chat-langchain</a:t>
            </a:r>
          </a:p>
          <a:p>
            <a:r>
              <a:rPr lang="en-US"/>
              <a:t>AI Skills Impact</a:t>
            </a:r>
          </a:p>
          <a:p>
            <a:pPr lvl="1"/>
            <a:r>
              <a:rPr lang="en-US"/>
              <a:t>AI skills increase worker wages by 21% on average</a:t>
            </a:r>
          </a:p>
          <a:p>
            <a:pPr lvl="1"/>
            <a:r>
              <a:rPr lang="en-US"/>
              <a:t>Strong complementarities and rising demand in recent years</a:t>
            </a:r>
          </a:p>
        </p:txBody>
      </p:sp>
    </p:spTree>
    <p:extLst>
      <p:ext uri="{BB962C8B-B14F-4D97-AF65-F5344CB8AC3E}">
        <p14:creationId xmlns:p14="http://schemas.microsoft.com/office/powerpoint/2010/main" val="178489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What is Agentic RAG | Weaviate">
            <a:extLst>
              <a:ext uri="{FF2B5EF4-FFF2-40B4-BE49-F238E27FC236}">
                <a16:creationId xmlns:a16="http://schemas.microsoft.com/office/drawing/2014/main" id="{06AD07BB-318F-CE39-3B40-311A4D2231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8540" y="978999"/>
            <a:ext cx="9586784" cy="50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72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252E-19D1-7CCC-BE4B-D6647F0FC9A5}"/>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Demo</a:t>
            </a:r>
          </a:p>
        </p:txBody>
      </p:sp>
      <p:sp>
        <p:nvSpPr>
          <p:cNvPr id="15" name="Freeform: Shape 14">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C926F3F5-FA0F-4375-ADD7-11C02E18CEEE}"/>
              </a:ext>
            </a:extLst>
          </p:cNvPr>
          <p:cNvPicPr>
            <a:picLocks noGrp="1" noChangeAspect="1"/>
          </p:cNvPicPr>
          <p:nvPr>
            <p:ph idx="1"/>
          </p:nvPr>
        </p:nvPicPr>
        <p:blipFill>
          <a:blip r:embed="rId3"/>
          <a:stretch>
            <a:fillRect/>
          </a:stretch>
        </p:blipFill>
        <p:spPr>
          <a:xfrm>
            <a:off x="4119154" y="965741"/>
            <a:ext cx="7551931" cy="4247961"/>
          </a:xfrm>
          <a:prstGeom prst="rect">
            <a:avLst/>
          </a:prstGeom>
        </p:spPr>
      </p:pic>
    </p:spTree>
    <p:extLst>
      <p:ext uri="{BB962C8B-B14F-4D97-AF65-F5344CB8AC3E}">
        <p14:creationId xmlns:p14="http://schemas.microsoft.com/office/powerpoint/2010/main" val="230819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06006F-1746-10E2-BDD2-149ECA1E6F8A}"/>
              </a:ext>
            </a:extLst>
          </p:cNvPr>
          <p:cNvSpPr>
            <a:spLocks noGrp="1"/>
          </p:cNvSpPr>
          <p:nvPr>
            <p:ph type="title"/>
          </p:nvPr>
        </p:nvSpPr>
        <p:spPr>
          <a:xfrm>
            <a:off x="521208" y="978408"/>
            <a:ext cx="8732520" cy="1463040"/>
          </a:xfrm>
        </p:spPr>
        <p:txBody>
          <a:bodyPr>
            <a:normAutofit/>
          </a:bodyPr>
          <a:lstStyle/>
          <a:p>
            <a:r>
              <a:rPr lang="en-US"/>
              <a:t>References</a:t>
            </a:r>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C921E8-7A03-2513-8E29-8B2124DA349C}"/>
              </a:ext>
            </a:extLst>
          </p:cNvPr>
          <p:cNvSpPr>
            <a:spLocks noGrp="1"/>
          </p:cNvSpPr>
          <p:nvPr>
            <p:ph idx="1"/>
          </p:nvPr>
        </p:nvSpPr>
        <p:spPr>
          <a:xfrm>
            <a:off x="521208" y="2578608"/>
            <a:ext cx="8732520" cy="3767328"/>
          </a:xfrm>
        </p:spPr>
        <p:txBody>
          <a:bodyPr>
            <a:normAutofit/>
          </a:bodyPr>
          <a:lstStyle/>
          <a:p>
            <a:r>
              <a:rPr lang="en-US"/>
              <a:t>References</a:t>
            </a:r>
          </a:p>
          <a:p>
            <a:r>
              <a:rPr lang="en-US"/>
              <a:t>•       https://www.sciencedirect.com/science/article/pii/S0048733323001828</a:t>
            </a:r>
          </a:p>
          <a:p>
            <a:r>
              <a:rPr lang="en-US"/>
              <a:t>•       https://www.statista.com/statistics/1365145/artificial-intelligence-market-size/</a:t>
            </a:r>
          </a:p>
          <a:p>
            <a:r>
              <a:rPr lang="en-US"/>
              <a:t>•       https://github.com/luismanez/global-ai-madrid-2024/tree/main/src/CozyKitchen</a:t>
            </a:r>
          </a:p>
          <a:p>
            <a:r>
              <a:rPr lang="en-US"/>
              <a:t>•       https://medium.com/@bijit211987/advanced-rag-for-llms-slms-5bcc6fbba411</a:t>
            </a:r>
          </a:p>
        </p:txBody>
      </p:sp>
    </p:spTree>
    <p:extLst>
      <p:ext uri="{BB962C8B-B14F-4D97-AF65-F5344CB8AC3E}">
        <p14:creationId xmlns:p14="http://schemas.microsoft.com/office/powerpoint/2010/main" val="204760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A9859-D588-B6D3-731A-F75E5D90B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B6CAA-2620-46A8-926C-4314424BF32C}"/>
              </a:ext>
            </a:extLst>
          </p:cNvPr>
          <p:cNvSpPr>
            <a:spLocks noGrp="1"/>
          </p:cNvSpPr>
          <p:nvPr>
            <p:ph type="title"/>
          </p:nvPr>
        </p:nvSpPr>
        <p:spPr>
          <a:xfrm>
            <a:off x="521208" y="978408"/>
            <a:ext cx="8732520" cy="1463040"/>
          </a:xfrm>
        </p:spPr>
        <p:txBody>
          <a:bodyPr>
            <a:normAutofit/>
          </a:bodyPr>
          <a:lstStyle/>
          <a:p>
            <a:r>
              <a:rPr lang="en-US" dirty="0"/>
              <a:t>Slides</a:t>
            </a:r>
          </a:p>
        </p:txBody>
      </p:sp>
      <p:pic>
        <p:nvPicPr>
          <p:cNvPr id="7" name="Picture 6">
            <a:extLst>
              <a:ext uri="{FF2B5EF4-FFF2-40B4-BE49-F238E27FC236}">
                <a16:creationId xmlns:a16="http://schemas.microsoft.com/office/drawing/2014/main" id="{7058AE8E-3AC4-663A-C81E-05E295CBD6B9}"/>
              </a:ext>
            </a:extLst>
          </p:cNvPr>
          <p:cNvPicPr>
            <a:picLocks noChangeAspect="1"/>
          </p:cNvPicPr>
          <p:nvPr/>
        </p:nvPicPr>
        <p:blipFill>
          <a:blip r:embed="rId3"/>
          <a:stretch>
            <a:fillRect/>
          </a:stretch>
        </p:blipFill>
        <p:spPr>
          <a:xfrm>
            <a:off x="3955531" y="1478444"/>
            <a:ext cx="4546468" cy="4401148"/>
          </a:xfrm>
          <a:prstGeom prst="rect">
            <a:avLst/>
          </a:prstGeom>
        </p:spPr>
      </p:pic>
    </p:spTree>
    <p:extLst>
      <p:ext uri="{BB962C8B-B14F-4D97-AF65-F5344CB8AC3E}">
        <p14:creationId xmlns:p14="http://schemas.microsoft.com/office/powerpoint/2010/main" val="321629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6A7A49B4-FE94-E58A-A195-9DC2B4CEA429}"/>
              </a:ext>
            </a:extLst>
          </p:cNvPr>
          <p:cNvGrpSpPr/>
          <p:nvPr/>
        </p:nvGrpSpPr>
        <p:grpSpPr>
          <a:xfrm>
            <a:off x="5045505" y="5277235"/>
            <a:ext cx="1483659" cy="1483659"/>
            <a:chOff x="5163671" y="3429000"/>
            <a:chExt cx="1483659" cy="1483659"/>
          </a:xfrm>
        </p:grpSpPr>
        <p:sp>
          <p:nvSpPr>
            <p:cNvPr id="10" name="Oval 9">
              <a:extLst>
                <a:ext uri="{FF2B5EF4-FFF2-40B4-BE49-F238E27FC236}">
                  <a16:creationId xmlns:a16="http://schemas.microsoft.com/office/drawing/2014/main" id="{2C9C72B2-E6C3-0F87-6F2C-2F754B029E06}"/>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A white rocket with dots and lines&#10;&#10;Description automatically generated">
              <a:extLst>
                <a:ext uri="{FF2B5EF4-FFF2-40B4-BE49-F238E27FC236}">
                  <a16:creationId xmlns:a16="http://schemas.microsoft.com/office/drawing/2014/main" id="{0BD4C2AC-4B6D-AD22-BAEB-717D6FEC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14" name="Picture 13" descr="A person in a black jacket&#10;&#10;Description automatically generated">
            <a:extLst>
              <a:ext uri="{FF2B5EF4-FFF2-40B4-BE49-F238E27FC236}">
                <a16:creationId xmlns:a16="http://schemas.microsoft.com/office/drawing/2014/main" id="{7DEDCE41-C496-0C01-D476-D75009FE000B}"/>
              </a:ext>
            </a:extLst>
          </p:cNvPr>
          <p:cNvPicPr>
            <a:picLocks noChangeAspect="1"/>
          </p:cNvPicPr>
          <p:nvPr/>
        </p:nvPicPr>
        <p:blipFill rotWithShape="1">
          <a:blip r:embed="rId4">
            <a:extLst>
              <a:ext uri="{28A0092B-C50C-407E-A947-70E740481C1C}">
                <a14:useLocalDpi xmlns:a14="http://schemas.microsoft.com/office/drawing/2010/main" val="0"/>
              </a:ext>
            </a:extLst>
          </a:blip>
          <a:srcRect r="28567" b="72026"/>
          <a:stretch/>
        </p:blipFill>
        <p:spPr>
          <a:xfrm>
            <a:off x="3043343" y="3352316"/>
            <a:ext cx="1483659" cy="1488487"/>
          </a:xfrm>
          <a:prstGeom prst="ellipse">
            <a:avLst/>
          </a:prstGeom>
          <a:solidFill>
            <a:schemeClr val="accent6"/>
          </a:solidFill>
          <a:ln w="19050">
            <a:noFill/>
          </a:ln>
        </p:spPr>
      </p:pic>
      <p:grpSp>
        <p:nvGrpSpPr>
          <p:cNvPr id="16" name="Group 15">
            <a:extLst>
              <a:ext uri="{FF2B5EF4-FFF2-40B4-BE49-F238E27FC236}">
                <a16:creationId xmlns:a16="http://schemas.microsoft.com/office/drawing/2014/main" id="{C9D500C0-46BA-0A20-BF15-B2447CC4AD22}"/>
              </a:ext>
            </a:extLst>
          </p:cNvPr>
          <p:cNvGrpSpPr/>
          <p:nvPr/>
        </p:nvGrpSpPr>
        <p:grpSpPr>
          <a:xfrm>
            <a:off x="3266806" y="1513564"/>
            <a:ext cx="2704549" cy="1646987"/>
            <a:chOff x="5256110" y="3031434"/>
            <a:chExt cx="2704549" cy="1646987"/>
          </a:xfrm>
        </p:grpSpPr>
        <p:sp>
          <p:nvSpPr>
            <p:cNvPr id="17" name="TextBox 16">
              <a:extLst>
                <a:ext uri="{FF2B5EF4-FFF2-40B4-BE49-F238E27FC236}">
                  <a16:creationId xmlns:a16="http://schemas.microsoft.com/office/drawing/2014/main" id="{D4D86B63-3A50-DFC8-0872-527DC45A4836}"/>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18" name="Picture 17">
              <a:extLst>
                <a:ext uri="{FF2B5EF4-FFF2-40B4-BE49-F238E27FC236}">
                  <a16:creationId xmlns:a16="http://schemas.microsoft.com/office/drawing/2014/main" id="{EF42ADC9-67E7-CBF8-C541-4C24DE2A55BA}"/>
                </a:ext>
              </a:extLst>
            </p:cNvPr>
            <p:cNvPicPr>
              <a:picLocks noChangeAspect="1"/>
            </p:cNvPicPr>
            <p:nvPr/>
          </p:nvPicPr>
          <p:blipFill>
            <a:blip r:embed="rId5"/>
            <a:stretch>
              <a:fillRect/>
            </a:stretch>
          </p:blipFill>
          <p:spPr>
            <a:xfrm>
              <a:off x="5256110" y="3816946"/>
              <a:ext cx="432000" cy="432000"/>
            </a:xfrm>
            <a:prstGeom prst="rect">
              <a:avLst/>
            </a:prstGeom>
          </p:spPr>
        </p:pic>
        <p:pic>
          <p:nvPicPr>
            <p:cNvPr id="19" name="Picture 18">
              <a:extLst>
                <a:ext uri="{FF2B5EF4-FFF2-40B4-BE49-F238E27FC236}">
                  <a16:creationId xmlns:a16="http://schemas.microsoft.com/office/drawing/2014/main" id="{6BDFECDD-CD52-5101-1A21-431BB63EAD6E}"/>
                </a:ext>
              </a:extLst>
            </p:cNvPr>
            <p:cNvPicPr>
              <a:picLocks noChangeAspect="1"/>
            </p:cNvPicPr>
            <p:nvPr/>
          </p:nvPicPr>
          <p:blipFill>
            <a:blip r:embed="rId6"/>
            <a:stretch>
              <a:fillRect/>
            </a:stretch>
          </p:blipFill>
          <p:spPr>
            <a:xfrm>
              <a:off x="5256110" y="3031434"/>
              <a:ext cx="432000" cy="432000"/>
            </a:xfrm>
            <a:prstGeom prst="rect">
              <a:avLst/>
            </a:prstGeom>
          </p:spPr>
        </p:pic>
        <p:pic>
          <p:nvPicPr>
            <p:cNvPr id="20" name="Picture 19">
              <a:extLst>
                <a:ext uri="{FF2B5EF4-FFF2-40B4-BE49-F238E27FC236}">
                  <a16:creationId xmlns:a16="http://schemas.microsoft.com/office/drawing/2014/main" id="{79CB3286-7CF2-ED54-8FA1-BAAEAEAA1351}"/>
                </a:ext>
              </a:extLst>
            </p:cNvPr>
            <p:cNvPicPr>
              <a:picLocks noChangeAspect="1"/>
            </p:cNvPicPr>
            <p:nvPr/>
          </p:nvPicPr>
          <p:blipFill>
            <a:blip r:embed="rId7"/>
            <a:stretch>
              <a:fillRect/>
            </a:stretch>
          </p:blipFill>
          <p:spPr>
            <a:xfrm>
              <a:off x="5256110" y="4246421"/>
              <a:ext cx="432000" cy="432000"/>
            </a:xfrm>
            <a:prstGeom prst="rect">
              <a:avLst/>
            </a:prstGeom>
          </p:spPr>
        </p:pic>
        <p:pic>
          <p:nvPicPr>
            <p:cNvPr id="21" name="Picture 20">
              <a:extLst>
                <a:ext uri="{FF2B5EF4-FFF2-40B4-BE49-F238E27FC236}">
                  <a16:creationId xmlns:a16="http://schemas.microsoft.com/office/drawing/2014/main" id="{F90277CF-FAC6-DFAC-20BE-DB12E5A753EE}"/>
                </a:ext>
              </a:extLst>
            </p:cNvPr>
            <p:cNvPicPr>
              <a:picLocks/>
            </p:cNvPicPr>
            <p:nvPr/>
          </p:nvPicPr>
          <p:blipFill>
            <a:blip r:embed="rId8"/>
            <a:stretch>
              <a:fillRect/>
            </a:stretch>
          </p:blipFill>
          <p:spPr>
            <a:xfrm>
              <a:off x="5309897" y="3459396"/>
              <a:ext cx="324000" cy="362525"/>
            </a:xfrm>
            <a:prstGeom prst="rect">
              <a:avLst/>
            </a:prstGeom>
          </p:spPr>
        </p:pic>
        <p:sp>
          <p:nvSpPr>
            <p:cNvPr id="22" name="TextBox 21">
              <a:extLst>
                <a:ext uri="{FF2B5EF4-FFF2-40B4-BE49-F238E27FC236}">
                  <a16:creationId xmlns:a16="http://schemas.microsoft.com/office/drawing/2014/main" id="{C7CE2D5E-7ADD-8992-3493-B5E90F755D2A}"/>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23" name="TextBox 22">
              <a:extLst>
                <a:ext uri="{FF2B5EF4-FFF2-40B4-BE49-F238E27FC236}">
                  <a16:creationId xmlns:a16="http://schemas.microsoft.com/office/drawing/2014/main" id="{5D788EAA-3D5A-7C71-8029-F6EAA397A08F}"/>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24" name="TextBox 23">
              <a:extLst>
                <a:ext uri="{FF2B5EF4-FFF2-40B4-BE49-F238E27FC236}">
                  <a16:creationId xmlns:a16="http://schemas.microsoft.com/office/drawing/2014/main" id="{A3231B06-FE52-E051-D51D-0FE92F47350D}"/>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grpSp>
        <p:nvGrpSpPr>
          <p:cNvPr id="25" name="Group 24">
            <a:extLst>
              <a:ext uri="{FF2B5EF4-FFF2-40B4-BE49-F238E27FC236}">
                <a16:creationId xmlns:a16="http://schemas.microsoft.com/office/drawing/2014/main" id="{E368D432-5564-B2B4-5C0A-D9D4AE7EFE59}"/>
              </a:ext>
            </a:extLst>
          </p:cNvPr>
          <p:cNvGrpSpPr/>
          <p:nvPr/>
        </p:nvGrpSpPr>
        <p:grpSpPr>
          <a:xfrm>
            <a:off x="141100" y="3227848"/>
            <a:ext cx="2902241" cy="1041373"/>
            <a:chOff x="358588" y="2500250"/>
            <a:chExt cx="3065930" cy="1041373"/>
          </a:xfrm>
        </p:grpSpPr>
        <p:sp>
          <p:nvSpPr>
            <p:cNvPr id="26" name="TextBox 25">
              <a:extLst>
                <a:ext uri="{FF2B5EF4-FFF2-40B4-BE49-F238E27FC236}">
                  <a16:creationId xmlns:a16="http://schemas.microsoft.com/office/drawing/2014/main" id="{35B874BD-E84F-30B0-D123-135F9FF01092}"/>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Luis Mañez</a:t>
              </a:r>
            </a:p>
          </p:txBody>
        </p:sp>
        <p:sp>
          <p:nvSpPr>
            <p:cNvPr id="27" name="TextBox 26">
              <a:extLst>
                <a:ext uri="{FF2B5EF4-FFF2-40B4-BE49-F238E27FC236}">
                  <a16:creationId xmlns:a16="http://schemas.microsoft.com/office/drawing/2014/main" id="{1D4E8C40-E12C-7F6C-BD49-5E20596D3D57}"/>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CTO</a:t>
              </a:r>
            </a:p>
          </p:txBody>
        </p:sp>
        <p:sp>
          <p:nvSpPr>
            <p:cNvPr id="28" name="TextBox 27">
              <a:extLst>
                <a:ext uri="{FF2B5EF4-FFF2-40B4-BE49-F238E27FC236}">
                  <a16:creationId xmlns:a16="http://schemas.microsoft.com/office/drawing/2014/main" id="{1ECF8F13-98BB-E7F4-D2AA-A15209C7C50A}"/>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Azure AI + M365 Development MVP</a:t>
              </a:r>
            </a:p>
          </p:txBody>
        </p:sp>
      </p:grpSp>
      <p:pic>
        <p:nvPicPr>
          <p:cNvPr id="29" name="Picture 3" descr="Profile photo of Rubén Toribio Gallardo">
            <a:extLst>
              <a:ext uri="{FF2B5EF4-FFF2-40B4-BE49-F238E27FC236}">
                <a16:creationId xmlns:a16="http://schemas.microsoft.com/office/drawing/2014/main" id="{AA3D8A74-40AB-E2A6-D8FF-70099415DD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5453" y="322784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30" name="Curved Connector 59">
            <a:extLst>
              <a:ext uri="{FF2B5EF4-FFF2-40B4-BE49-F238E27FC236}">
                <a16:creationId xmlns:a16="http://schemas.microsoft.com/office/drawing/2014/main" id="{FFD08BFD-B359-ECB0-E918-58F3EE213A22}"/>
              </a:ext>
            </a:extLst>
          </p:cNvPr>
          <p:cNvCxnSpPr>
            <a:cxnSpLocks/>
            <a:stCxn id="10" idx="2"/>
            <a:endCxn id="14" idx="4"/>
          </p:cNvCxnSpPr>
          <p:nvPr/>
        </p:nvCxnSpPr>
        <p:spPr>
          <a:xfrm rot="10800000">
            <a:off x="3785173" y="4840803"/>
            <a:ext cx="1260332" cy="1178262"/>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31" name="Curved Connector 60">
            <a:extLst>
              <a:ext uri="{FF2B5EF4-FFF2-40B4-BE49-F238E27FC236}">
                <a16:creationId xmlns:a16="http://schemas.microsoft.com/office/drawing/2014/main" id="{9D519705-569A-1DDF-5FA7-6697FFA640BA}"/>
              </a:ext>
            </a:extLst>
          </p:cNvPr>
          <p:cNvCxnSpPr>
            <a:cxnSpLocks/>
            <a:stCxn id="10" idx="6"/>
            <a:endCxn id="29" idx="4"/>
          </p:cNvCxnSpPr>
          <p:nvPr/>
        </p:nvCxnSpPr>
        <p:spPr>
          <a:xfrm flipV="1">
            <a:off x="6529164" y="4716336"/>
            <a:ext cx="1680533" cy="1302729"/>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32" name="Group 31">
            <a:extLst>
              <a:ext uri="{FF2B5EF4-FFF2-40B4-BE49-F238E27FC236}">
                <a16:creationId xmlns:a16="http://schemas.microsoft.com/office/drawing/2014/main" id="{8E7A641E-D258-A1D4-DBC1-6203FF3F452B}"/>
              </a:ext>
            </a:extLst>
          </p:cNvPr>
          <p:cNvGrpSpPr/>
          <p:nvPr/>
        </p:nvGrpSpPr>
        <p:grpSpPr>
          <a:xfrm>
            <a:off x="8001487" y="1551546"/>
            <a:ext cx="2704549" cy="1646987"/>
            <a:chOff x="5256110" y="3031434"/>
            <a:chExt cx="2704549" cy="1646987"/>
          </a:xfrm>
        </p:grpSpPr>
        <p:sp>
          <p:nvSpPr>
            <p:cNvPr id="33" name="TextBox 32">
              <a:extLst>
                <a:ext uri="{FF2B5EF4-FFF2-40B4-BE49-F238E27FC236}">
                  <a16:creationId xmlns:a16="http://schemas.microsoft.com/office/drawing/2014/main" id="{C9CD97AF-8516-9445-C273-ECD8FFA085B2}"/>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34" name="Picture 33">
              <a:extLst>
                <a:ext uri="{FF2B5EF4-FFF2-40B4-BE49-F238E27FC236}">
                  <a16:creationId xmlns:a16="http://schemas.microsoft.com/office/drawing/2014/main" id="{E71A4CAE-C27B-A837-CE07-7101C769CFA0}"/>
                </a:ext>
              </a:extLst>
            </p:cNvPr>
            <p:cNvPicPr>
              <a:picLocks noChangeAspect="1"/>
            </p:cNvPicPr>
            <p:nvPr/>
          </p:nvPicPr>
          <p:blipFill>
            <a:blip r:embed="rId5"/>
            <a:stretch>
              <a:fillRect/>
            </a:stretch>
          </p:blipFill>
          <p:spPr>
            <a:xfrm>
              <a:off x="5256110" y="3816946"/>
              <a:ext cx="432000" cy="432000"/>
            </a:xfrm>
            <a:prstGeom prst="rect">
              <a:avLst/>
            </a:prstGeom>
          </p:spPr>
        </p:pic>
        <p:pic>
          <p:nvPicPr>
            <p:cNvPr id="35" name="Picture 34">
              <a:extLst>
                <a:ext uri="{FF2B5EF4-FFF2-40B4-BE49-F238E27FC236}">
                  <a16:creationId xmlns:a16="http://schemas.microsoft.com/office/drawing/2014/main" id="{120CBEE5-332D-7DFB-88D9-F16B66BBFAD2}"/>
                </a:ext>
              </a:extLst>
            </p:cNvPr>
            <p:cNvPicPr>
              <a:picLocks noChangeAspect="1"/>
            </p:cNvPicPr>
            <p:nvPr/>
          </p:nvPicPr>
          <p:blipFill>
            <a:blip r:embed="rId6"/>
            <a:stretch>
              <a:fillRect/>
            </a:stretch>
          </p:blipFill>
          <p:spPr>
            <a:xfrm>
              <a:off x="5256110" y="3031434"/>
              <a:ext cx="432000" cy="432000"/>
            </a:xfrm>
            <a:prstGeom prst="rect">
              <a:avLst/>
            </a:prstGeom>
          </p:spPr>
        </p:pic>
        <p:pic>
          <p:nvPicPr>
            <p:cNvPr id="36" name="Picture 35">
              <a:extLst>
                <a:ext uri="{FF2B5EF4-FFF2-40B4-BE49-F238E27FC236}">
                  <a16:creationId xmlns:a16="http://schemas.microsoft.com/office/drawing/2014/main" id="{BBA64B8C-F3FA-1303-70E3-F128E055E8D1}"/>
                </a:ext>
              </a:extLst>
            </p:cNvPr>
            <p:cNvPicPr>
              <a:picLocks noChangeAspect="1"/>
            </p:cNvPicPr>
            <p:nvPr/>
          </p:nvPicPr>
          <p:blipFill>
            <a:blip r:embed="rId7"/>
            <a:stretch>
              <a:fillRect/>
            </a:stretch>
          </p:blipFill>
          <p:spPr>
            <a:xfrm>
              <a:off x="5256110" y="4246421"/>
              <a:ext cx="432000" cy="432000"/>
            </a:xfrm>
            <a:prstGeom prst="rect">
              <a:avLst/>
            </a:prstGeom>
          </p:spPr>
        </p:pic>
        <p:pic>
          <p:nvPicPr>
            <p:cNvPr id="37" name="Picture 36">
              <a:extLst>
                <a:ext uri="{FF2B5EF4-FFF2-40B4-BE49-F238E27FC236}">
                  <a16:creationId xmlns:a16="http://schemas.microsoft.com/office/drawing/2014/main" id="{E9D03569-D298-CAD0-F830-BD2B64F8E6F7}"/>
                </a:ext>
              </a:extLst>
            </p:cNvPr>
            <p:cNvPicPr>
              <a:picLocks/>
            </p:cNvPicPr>
            <p:nvPr/>
          </p:nvPicPr>
          <p:blipFill>
            <a:blip r:embed="rId8"/>
            <a:stretch>
              <a:fillRect/>
            </a:stretch>
          </p:blipFill>
          <p:spPr>
            <a:xfrm>
              <a:off x="5309897" y="3459396"/>
              <a:ext cx="324000" cy="362525"/>
            </a:xfrm>
            <a:prstGeom prst="rect">
              <a:avLst/>
            </a:prstGeom>
          </p:spPr>
        </p:pic>
        <p:sp>
          <p:nvSpPr>
            <p:cNvPr id="38" name="TextBox 37">
              <a:extLst>
                <a:ext uri="{FF2B5EF4-FFF2-40B4-BE49-F238E27FC236}">
                  <a16:creationId xmlns:a16="http://schemas.microsoft.com/office/drawing/2014/main" id="{66F614A3-B035-3E3F-9C93-283F62437D67}"/>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39" name="TextBox 38">
              <a:extLst>
                <a:ext uri="{FF2B5EF4-FFF2-40B4-BE49-F238E27FC236}">
                  <a16:creationId xmlns:a16="http://schemas.microsoft.com/office/drawing/2014/main" id="{609F0775-BF80-F78E-E55E-CC48D85EB77C}"/>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0" name="TextBox 39">
              <a:extLst>
                <a:ext uri="{FF2B5EF4-FFF2-40B4-BE49-F238E27FC236}">
                  <a16:creationId xmlns:a16="http://schemas.microsoft.com/office/drawing/2014/main" id="{F5F34B0E-6B32-EA4C-9906-D45341E18919}"/>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sp>
        <p:nvSpPr>
          <p:cNvPr id="41" name="TextBox 40">
            <a:extLst>
              <a:ext uri="{FF2B5EF4-FFF2-40B4-BE49-F238E27FC236}">
                <a16:creationId xmlns:a16="http://schemas.microsoft.com/office/drawing/2014/main" id="{A976E76F-4624-6DC9-6C52-40D1EC863A00}"/>
              </a:ext>
            </a:extLst>
          </p:cNvPr>
          <p:cNvSpPr txBox="1"/>
          <p:nvPr/>
        </p:nvSpPr>
        <p:spPr>
          <a:xfrm>
            <a:off x="8989799" y="327624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Ruben Toribio</a:t>
            </a:r>
          </a:p>
        </p:txBody>
      </p:sp>
      <p:sp>
        <p:nvSpPr>
          <p:cNvPr id="42" name="TextBox 41">
            <a:extLst>
              <a:ext uri="{FF2B5EF4-FFF2-40B4-BE49-F238E27FC236}">
                <a16:creationId xmlns:a16="http://schemas.microsoft.com/office/drawing/2014/main" id="{A4F03E5C-5806-CB38-F65C-FF1F5EAA803F}"/>
              </a:ext>
            </a:extLst>
          </p:cNvPr>
          <p:cNvSpPr txBox="1"/>
          <p:nvPr/>
        </p:nvSpPr>
        <p:spPr>
          <a:xfrm>
            <a:off x="8984971" y="375331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CEO</a:t>
            </a:r>
          </a:p>
        </p:txBody>
      </p:sp>
      <p:sp>
        <p:nvSpPr>
          <p:cNvPr id="43" name="TextBox 42">
            <a:extLst>
              <a:ext uri="{FF2B5EF4-FFF2-40B4-BE49-F238E27FC236}">
                <a16:creationId xmlns:a16="http://schemas.microsoft.com/office/drawing/2014/main" id="{5B1D6A4F-54CE-383A-6BAB-834B1EF6615A}"/>
              </a:ext>
            </a:extLst>
          </p:cNvPr>
          <p:cNvSpPr txBox="1"/>
          <p:nvPr/>
        </p:nvSpPr>
        <p:spPr>
          <a:xfrm>
            <a:off x="8984970" y="400545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AI Expert / Full stack developer</a:t>
            </a:r>
          </a:p>
        </p:txBody>
      </p:sp>
      <p:pic>
        <p:nvPicPr>
          <p:cNvPr id="44" name="Picture 43">
            <a:extLst>
              <a:ext uri="{FF2B5EF4-FFF2-40B4-BE49-F238E27FC236}">
                <a16:creationId xmlns:a16="http://schemas.microsoft.com/office/drawing/2014/main" id="{96565A9B-B446-487C-2454-C2F23424B13C}"/>
              </a:ext>
            </a:extLst>
          </p:cNvPr>
          <p:cNvPicPr>
            <a:picLocks noChangeAspect="1"/>
          </p:cNvPicPr>
          <p:nvPr/>
        </p:nvPicPr>
        <p:blipFill>
          <a:blip r:embed="rId10"/>
          <a:stretch>
            <a:fillRect/>
          </a:stretch>
        </p:blipFill>
        <p:spPr>
          <a:xfrm>
            <a:off x="8953941" y="4406476"/>
            <a:ext cx="1093168" cy="1093168"/>
          </a:xfrm>
          <a:prstGeom prst="rect">
            <a:avLst/>
          </a:prstGeom>
        </p:spPr>
      </p:pic>
      <p:pic>
        <p:nvPicPr>
          <p:cNvPr id="45" name="Picture 44" descr="A blue and white rectangular sign with white text&#10;&#10;Description automatically generated">
            <a:extLst>
              <a:ext uri="{FF2B5EF4-FFF2-40B4-BE49-F238E27FC236}">
                <a16:creationId xmlns:a16="http://schemas.microsoft.com/office/drawing/2014/main" id="{9F667C75-856A-A8C0-ED9B-3801BD3106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0306" y="4377538"/>
            <a:ext cx="690422" cy="1093168"/>
          </a:xfrm>
          <a:prstGeom prst="rect">
            <a:avLst/>
          </a:prstGeom>
        </p:spPr>
      </p:pic>
      <p:sp>
        <p:nvSpPr>
          <p:cNvPr id="46" name="TextBox 45">
            <a:extLst>
              <a:ext uri="{FF2B5EF4-FFF2-40B4-BE49-F238E27FC236}">
                <a16:creationId xmlns:a16="http://schemas.microsoft.com/office/drawing/2014/main" id="{3DA1119F-BE46-E66E-7564-21396CF3A840}"/>
              </a:ext>
            </a:extLst>
          </p:cNvPr>
          <p:cNvSpPr txBox="1"/>
          <p:nvPr/>
        </p:nvSpPr>
        <p:spPr>
          <a:xfrm>
            <a:off x="350208" y="657369"/>
            <a:ext cx="6913844" cy="646331"/>
          </a:xfrm>
          <a:prstGeom prst="rect">
            <a:avLst/>
          </a:prstGeom>
          <a:noFill/>
        </p:spPr>
        <p:txBody>
          <a:bodyPr wrap="square">
            <a:spAutoFit/>
          </a:bodyPr>
          <a:lstStyle/>
          <a:p>
            <a:r>
              <a:rPr kumimoji="0" lang="en-GB" sz="3600" b="1" i="0" u="none" strike="noStrike" kern="1200" cap="none" spc="0" normalizeH="0" baseline="0" noProof="0" dirty="0" err="1">
                <a:ln>
                  <a:noFill/>
                </a:ln>
                <a:solidFill>
                  <a:srgbClr val="000000"/>
                </a:solidFill>
                <a:effectLst/>
                <a:uLnTx/>
                <a:uFillTx/>
                <a:latin typeface="Montserrat" pitchFamily="2" charset="77"/>
                <a:ea typeface="+mj-ea"/>
                <a:cs typeface="+mj-cs"/>
              </a:rPr>
              <a:t>RocketMinders</a:t>
            </a:r>
            <a:endParaRPr lang="en-US" sz="3600" dirty="0"/>
          </a:p>
        </p:txBody>
      </p:sp>
      <p:sp>
        <p:nvSpPr>
          <p:cNvPr id="47" name="TextBox 46">
            <a:extLst>
              <a:ext uri="{FF2B5EF4-FFF2-40B4-BE49-F238E27FC236}">
                <a16:creationId xmlns:a16="http://schemas.microsoft.com/office/drawing/2014/main" id="{5ABDD924-5F9A-570B-505D-2F85C7F9A095}"/>
              </a:ext>
            </a:extLst>
          </p:cNvPr>
          <p:cNvSpPr txBox="1"/>
          <p:nvPr/>
        </p:nvSpPr>
        <p:spPr>
          <a:xfrm>
            <a:off x="4261394" y="4854797"/>
            <a:ext cx="6216072" cy="369332"/>
          </a:xfrm>
          <a:prstGeom prst="rect">
            <a:avLst/>
          </a:prstGeom>
          <a:noFill/>
        </p:spPr>
        <p:txBody>
          <a:bodyPr wrap="square">
            <a:spAutoFit/>
          </a:bodyPr>
          <a:lstStyle/>
          <a:p>
            <a:r>
              <a:rPr lang="en-US" dirty="0"/>
              <a:t>https://rocketmindacademy.com/</a:t>
            </a:r>
          </a:p>
        </p:txBody>
      </p:sp>
    </p:spTree>
    <p:extLst>
      <p:ext uri="{BB962C8B-B14F-4D97-AF65-F5344CB8AC3E}">
        <p14:creationId xmlns:p14="http://schemas.microsoft.com/office/powerpoint/2010/main" val="123075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426F3-DA99-D26A-F9D3-F7B4C19A3518}"/>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dirty="0"/>
              <a:t>Why Generative AI is Important</a:t>
            </a:r>
          </a:p>
        </p:txBody>
      </p:sp>
      <p:sp>
        <p:nvSpPr>
          <p:cNvPr id="15" name="Freeform: Shape 14">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42A3E4C1-EB1A-4874-9604-77A407460055}"/>
              </a:ext>
            </a:extLst>
          </p:cNvPr>
          <p:cNvPicPr>
            <a:picLocks noGrp="1" noChangeAspect="1"/>
          </p:cNvPicPr>
          <p:nvPr>
            <p:ph idx="1"/>
          </p:nvPr>
        </p:nvPicPr>
        <p:blipFill>
          <a:blip r:embed="rId3"/>
          <a:stretch>
            <a:fillRect/>
          </a:stretch>
        </p:blipFill>
        <p:spPr>
          <a:xfrm>
            <a:off x="4119154" y="965741"/>
            <a:ext cx="7551931" cy="4078042"/>
          </a:xfrm>
          <a:prstGeom prst="rect">
            <a:avLst/>
          </a:prstGeom>
        </p:spPr>
      </p:pic>
    </p:spTree>
    <p:extLst>
      <p:ext uri="{BB962C8B-B14F-4D97-AF65-F5344CB8AC3E}">
        <p14:creationId xmlns:p14="http://schemas.microsoft.com/office/powerpoint/2010/main" val="42378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515CFD-C3FD-84D8-5898-27BE8F6A7689}"/>
              </a:ext>
            </a:extLst>
          </p:cNvPr>
          <p:cNvSpPr>
            <a:spLocks noGrp="1"/>
          </p:cNvSpPr>
          <p:nvPr>
            <p:ph type="title"/>
          </p:nvPr>
        </p:nvSpPr>
        <p:spPr>
          <a:xfrm>
            <a:off x="521208" y="978408"/>
            <a:ext cx="6263640" cy="1463040"/>
          </a:xfrm>
        </p:spPr>
        <p:txBody>
          <a:bodyPr vert="horz" lIns="91440" tIns="45720" rIns="91440" bIns="45720" rtlCol="0" anchor="t">
            <a:normAutofit/>
          </a:bodyPr>
          <a:lstStyle/>
          <a:p>
            <a:r>
              <a:rPr lang="en-US" b="1" kern="1200">
                <a:solidFill>
                  <a:schemeClr val="tx1"/>
                </a:solidFill>
                <a:latin typeface="+mj-lt"/>
                <a:ea typeface="+mj-ea"/>
                <a:cs typeface="+mj-cs"/>
              </a:rPr>
              <a:t>Expansion of AI Across Industries</a:t>
            </a:r>
          </a:p>
        </p:txBody>
      </p:sp>
      <p:sp>
        <p:nvSpPr>
          <p:cNvPr id="14" name="Freeform: Shape 13">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F8FCB19-9146-C340-37FE-A0493414B7AF}"/>
              </a:ext>
            </a:extLst>
          </p:cNvPr>
          <p:cNvSpPr>
            <a:spLocks noGrp="1"/>
          </p:cNvSpPr>
          <p:nvPr>
            <p:ph sz="half" idx="2"/>
          </p:nvPr>
        </p:nvSpPr>
        <p:spPr>
          <a:xfrm>
            <a:off x="521208" y="2578608"/>
            <a:ext cx="6263640" cy="3767328"/>
          </a:xfrm>
        </p:spPr>
        <p:txBody>
          <a:bodyPr vert="horz" lIns="91440" tIns="45720" rIns="91440" bIns="45720" rtlCol="0">
            <a:normAutofit/>
          </a:bodyPr>
          <a:lstStyle/>
          <a:p>
            <a:r>
              <a:rPr lang="en-US"/>
              <a:t>Healthcare</a:t>
            </a:r>
          </a:p>
          <a:p>
            <a:pPr lvl="1"/>
            <a:r>
              <a:rPr lang="en-US"/>
              <a:t>AI applications in diagnostics and treatment</a:t>
            </a:r>
          </a:p>
          <a:p>
            <a:pPr lvl="1"/>
            <a:r>
              <a:rPr lang="en-US"/>
              <a:t>Improved patient care and management</a:t>
            </a:r>
          </a:p>
          <a:p>
            <a:r>
              <a:rPr lang="en-US"/>
              <a:t>Finance</a:t>
            </a:r>
          </a:p>
          <a:p>
            <a:pPr lvl="1"/>
            <a:r>
              <a:rPr lang="en-US"/>
              <a:t>AI in fraud detection and risk management</a:t>
            </a:r>
          </a:p>
          <a:p>
            <a:pPr lvl="1"/>
            <a:r>
              <a:rPr lang="en-US"/>
              <a:t>Enhanced financial forecasting and analysis</a:t>
            </a:r>
          </a:p>
          <a:p>
            <a:r>
              <a:rPr lang="en-US"/>
              <a:t>Automotive</a:t>
            </a:r>
          </a:p>
          <a:p>
            <a:pPr lvl="1"/>
            <a:r>
              <a:rPr lang="en-US"/>
              <a:t>AI in autonomous driving technology</a:t>
            </a:r>
          </a:p>
          <a:p>
            <a:pPr lvl="1"/>
            <a:r>
              <a:rPr lang="en-US"/>
              <a:t>Optimized manufacturing processes</a:t>
            </a:r>
          </a:p>
        </p:txBody>
      </p:sp>
      <p:pic>
        <p:nvPicPr>
          <p:cNvPr id="5" name="Content Placeholder 4">
            <a:extLst>
              <a:ext uri="{FF2B5EF4-FFF2-40B4-BE49-F238E27FC236}">
                <a16:creationId xmlns:a16="http://schemas.microsoft.com/office/drawing/2014/main" id="{7DD06502-5385-4004-9577-07A80A4674D6}"/>
              </a:ext>
            </a:extLst>
          </p:cNvPr>
          <p:cNvPicPr>
            <a:picLocks noGrp="1" noChangeAspect="1"/>
          </p:cNvPicPr>
          <p:nvPr>
            <p:ph sz="half" idx="1"/>
          </p:nvPr>
        </p:nvPicPr>
        <p:blipFill>
          <a:blip r:embed="rId3"/>
          <a:stretch>
            <a:fillRect/>
          </a:stretch>
        </p:blipFill>
        <p:spPr>
          <a:xfrm>
            <a:off x="7306492" y="976160"/>
            <a:ext cx="4364590" cy="5180520"/>
          </a:xfrm>
          <a:prstGeom prst="rect">
            <a:avLst/>
          </a:prstGeom>
        </p:spPr>
      </p:pic>
    </p:spTree>
    <p:extLst>
      <p:ext uri="{BB962C8B-B14F-4D97-AF65-F5344CB8AC3E}">
        <p14:creationId xmlns:p14="http://schemas.microsoft.com/office/powerpoint/2010/main" val="194993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228AA9-2865-A9F6-E0A1-80EB5F782ECE}"/>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b="1" kern="1200">
                <a:solidFill>
                  <a:schemeClr val="tx1"/>
                </a:solidFill>
                <a:latin typeface="+mj-lt"/>
                <a:ea typeface="+mj-ea"/>
                <a:cs typeface="+mj-cs"/>
              </a:rPr>
              <a:t>Investment and Growth in AI</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a:extLst>
              <a:ext uri="{FF2B5EF4-FFF2-40B4-BE49-F238E27FC236}">
                <a16:creationId xmlns:a16="http://schemas.microsoft.com/office/drawing/2014/main" id="{AE084CBD-84F6-4311-897A-0FB38C8C2643}"/>
              </a:ext>
            </a:extLst>
          </p:cNvPr>
          <p:cNvPicPr>
            <a:picLocks noGrp="1" noChangeAspect="1"/>
          </p:cNvPicPr>
          <p:nvPr>
            <p:ph sz="half" idx="1"/>
          </p:nvPr>
        </p:nvPicPr>
        <p:blipFill>
          <a:blip r:embed="rId3"/>
          <a:stretch>
            <a:fillRect/>
          </a:stretch>
        </p:blipFill>
        <p:spPr>
          <a:xfrm>
            <a:off x="517867" y="4649881"/>
            <a:ext cx="6281928" cy="1696122"/>
          </a:xfrm>
          <a:prstGeom prst="rect">
            <a:avLst/>
          </a:prstGeom>
        </p:spPr>
      </p:pic>
      <p:sp>
        <p:nvSpPr>
          <p:cNvPr id="4" name="Content Placeholder 3">
            <a:extLst>
              <a:ext uri="{FF2B5EF4-FFF2-40B4-BE49-F238E27FC236}">
                <a16:creationId xmlns:a16="http://schemas.microsoft.com/office/drawing/2014/main" id="{DAA63025-B78B-89C4-FB8C-7FB5CF69F3A7}"/>
              </a:ext>
            </a:extLst>
          </p:cNvPr>
          <p:cNvSpPr>
            <a:spLocks noGrp="1"/>
          </p:cNvSpPr>
          <p:nvPr>
            <p:ph sz="half" idx="2"/>
          </p:nvPr>
        </p:nvSpPr>
        <p:spPr>
          <a:xfrm>
            <a:off x="7507224" y="1088136"/>
            <a:ext cx="4160520" cy="5257800"/>
          </a:xfrm>
        </p:spPr>
        <p:txBody>
          <a:bodyPr vert="horz" lIns="91440" tIns="45720" rIns="91440" bIns="45720" rtlCol="0">
            <a:normAutofit/>
          </a:bodyPr>
          <a:lstStyle/>
          <a:p>
            <a:pPr>
              <a:lnSpc>
                <a:spcPct val="100000"/>
              </a:lnSpc>
            </a:pPr>
            <a:r>
              <a:rPr lang="en-US"/>
              <a:t>Increasing investment in AI technologies</a:t>
            </a:r>
          </a:p>
          <a:p>
            <a:pPr lvl="1">
              <a:lnSpc>
                <a:spcPct val="100000"/>
              </a:lnSpc>
            </a:pPr>
            <a:r>
              <a:rPr lang="en-US"/>
              <a:t>Significant capital being directed towards AI research and development</a:t>
            </a:r>
          </a:p>
          <a:p>
            <a:pPr lvl="1">
              <a:lnSpc>
                <a:spcPct val="100000"/>
              </a:lnSpc>
            </a:pPr>
            <a:r>
              <a:rPr lang="en-US"/>
              <a:t>Companies focusing on AI to enhance their products and services</a:t>
            </a:r>
          </a:p>
          <a:p>
            <a:pPr>
              <a:lnSpc>
                <a:spcPct val="100000"/>
              </a:lnSpc>
            </a:pPr>
            <a:r>
              <a:rPr lang="en-US"/>
              <a:t>Projected growth rates for AI market size</a:t>
            </a:r>
          </a:p>
          <a:p>
            <a:pPr lvl="1">
              <a:lnSpc>
                <a:spcPct val="100000"/>
              </a:lnSpc>
            </a:pPr>
            <a:r>
              <a:rPr lang="en-US"/>
              <a:t>AI market expected to expand rapidly in the coming years</a:t>
            </a:r>
          </a:p>
          <a:p>
            <a:pPr lvl="1">
              <a:lnSpc>
                <a:spcPct val="100000"/>
              </a:lnSpc>
            </a:pPr>
            <a:r>
              <a:rPr lang="en-US"/>
              <a:t>Forecasts indicate substantial revenue growth</a:t>
            </a:r>
          </a:p>
          <a:p>
            <a:pPr>
              <a:lnSpc>
                <a:spcPct val="100000"/>
              </a:lnSpc>
            </a:pPr>
            <a:r>
              <a:rPr lang="en-US"/>
              <a:t>Emerging sectors within AI</a:t>
            </a:r>
          </a:p>
          <a:p>
            <a:pPr lvl="1">
              <a:lnSpc>
                <a:spcPct val="100000"/>
              </a:lnSpc>
            </a:pPr>
            <a:r>
              <a:rPr lang="en-US"/>
              <a:t>New industries adopting AI solutions</a:t>
            </a:r>
          </a:p>
          <a:p>
            <a:pPr lvl="1">
              <a:lnSpc>
                <a:spcPct val="100000"/>
              </a:lnSpc>
            </a:pPr>
            <a:r>
              <a:rPr lang="en-US"/>
              <a:t>Innovative applications in healthcare, finance, and more</a:t>
            </a:r>
          </a:p>
        </p:txBody>
      </p:sp>
    </p:spTree>
    <p:extLst>
      <p:ext uri="{BB962C8B-B14F-4D97-AF65-F5344CB8AC3E}">
        <p14:creationId xmlns:p14="http://schemas.microsoft.com/office/powerpoint/2010/main" val="4179474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08D7D26-BB60-1561-2DE3-AFBC5C565ED6}"/>
              </a:ext>
            </a:extLst>
          </p:cNvPr>
          <p:cNvSpPr>
            <a:spLocks noGrp="1"/>
          </p:cNvSpPr>
          <p:nvPr>
            <p:ph type="title"/>
          </p:nvPr>
        </p:nvSpPr>
        <p:spPr>
          <a:xfrm>
            <a:off x="521208" y="978408"/>
            <a:ext cx="3410712" cy="5376672"/>
          </a:xfrm>
        </p:spPr>
        <p:txBody>
          <a:bodyPr>
            <a:normAutofit/>
          </a:bodyPr>
          <a:lstStyle/>
          <a:p>
            <a:r>
              <a:rPr lang="en-US" sz="4000"/>
              <a:t>Core Skills</a:t>
            </a: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CAF579C5-CE4A-886F-44A7-B7E71CA8AA6E}"/>
              </a:ext>
            </a:extLst>
          </p:cNvPr>
          <p:cNvSpPr>
            <a:spLocks noGrp="1"/>
          </p:cNvSpPr>
          <p:nvPr>
            <p:ph idx="1"/>
          </p:nvPr>
        </p:nvSpPr>
        <p:spPr>
          <a:xfrm>
            <a:off x="4636008" y="1042416"/>
            <a:ext cx="7031736" cy="5312664"/>
          </a:xfrm>
        </p:spPr>
        <p:txBody>
          <a:bodyPr>
            <a:normAutofit/>
          </a:bodyPr>
          <a:lstStyle/>
          <a:p>
            <a:r>
              <a:rPr lang="en-US" dirty="0"/>
              <a:t>Selecting and deploying AI models</a:t>
            </a:r>
          </a:p>
          <a:p>
            <a:pPr lvl="1"/>
            <a:r>
              <a:rPr lang="en-US" dirty="0"/>
              <a:t>Selecting effective AI models for various applications</a:t>
            </a:r>
          </a:p>
          <a:p>
            <a:pPr lvl="1"/>
            <a:r>
              <a:rPr lang="en-US" dirty="0"/>
              <a:t>Ensuring models are scalable and efficient</a:t>
            </a:r>
          </a:p>
          <a:p>
            <a:r>
              <a:rPr lang="en-US" dirty="0"/>
              <a:t>Collaborating with cross-functional teams to integrate AI solutions</a:t>
            </a:r>
          </a:p>
          <a:p>
            <a:pPr lvl="1"/>
            <a:r>
              <a:rPr lang="en-US" dirty="0"/>
              <a:t>Working with different departments to implement AI</a:t>
            </a:r>
          </a:p>
          <a:p>
            <a:pPr lvl="1"/>
            <a:r>
              <a:rPr lang="en-US" dirty="0"/>
              <a:t>Ensuring seamless integration of AI technologies</a:t>
            </a:r>
          </a:p>
          <a:p>
            <a:r>
              <a:rPr lang="en-US" dirty="0"/>
              <a:t>Continual learning to keep up with AI advancements</a:t>
            </a:r>
          </a:p>
          <a:p>
            <a:pPr lvl="1"/>
            <a:r>
              <a:rPr lang="en-US" dirty="0"/>
              <a:t>Staying updated with the latest AI trends</a:t>
            </a:r>
          </a:p>
          <a:p>
            <a:r>
              <a:rPr lang="en-US" dirty="0"/>
              <a:t>Programming languages</a:t>
            </a:r>
          </a:p>
          <a:p>
            <a:r>
              <a:rPr lang="en-US" dirty="0"/>
              <a:t>Understanding of machine learning algorithms</a:t>
            </a:r>
          </a:p>
          <a:p>
            <a:r>
              <a:rPr lang="en-US" dirty="0"/>
              <a:t>Proficiency in AI development tools and platforms</a:t>
            </a:r>
          </a:p>
          <a:p>
            <a:r>
              <a:rPr lang="en-US" dirty="0"/>
              <a:t>Basics of data science and analytics</a:t>
            </a:r>
          </a:p>
        </p:txBody>
      </p:sp>
      <p:pic>
        <p:nvPicPr>
          <p:cNvPr id="5" name="Picture 4">
            <a:extLst>
              <a:ext uri="{FF2B5EF4-FFF2-40B4-BE49-F238E27FC236}">
                <a16:creationId xmlns:a16="http://schemas.microsoft.com/office/drawing/2014/main" id="{C70E872D-6631-BEDE-9944-C03175BD9CC8}"/>
              </a:ext>
            </a:extLst>
          </p:cNvPr>
          <p:cNvPicPr>
            <a:picLocks noChangeAspect="1"/>
          </p:cNvPicPr>
          <p:nvPr/>
        </p:nvPicPr>
        <p:blipFill>
          <a:blip r:embed="rId3"/>
          <a:stretch>
            <a:fillRect/>
          </a:stretch>
        </p:blipFill>
        <p:spPr>
          <a:xfrm>
            <a:off x="602722" y="1781284"/>
            <a:ext cx="3512078" cy="3834928"/>
          </a:xfrm>
          <a:prstGeom prst="rect">
            <a:avLst/>
          </a:prstGeom>
        </p:spPr>
      </p:pic>
    </p:spTree>
    <p:extLst>
      <p:ext uri="{BB962C8B-B14F-4D97-AF65-F5344CB8AC3E}">
        <p14:creationId xmlns:p14="http://schemas.microsoft.com/office/powerpoint/2010/main" val="307709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843D9-536C-90BF-7606-E547AAB7564B}"/>
              </a:ext>
            </a:extLst>
          </p:cNvPr>
          <p:cNvSpPr>
            <a:spLocks noGrp="1"/>
          </p:cNvSpPr>
          <p:nvPr>
            <p:ph type="title"/>
          </p:nvPr>
        </p:nvSpPr>
        <p:spPr>
          <a:xfrm>
            <a:off x="6153912" y="978408"/>
            <a:ext cx="5513832" cy="1463040"/>
          </a:xfrm>
        </p:spPr>
        <p:txBody>
          <a:bodyPr vert="horz" lIns="91440" tIns="45720" rIns="91440" bIns="45720" rtlCol="0" anchor="t">
            <a:normAutofit/>
          </a:bodyPr>
          <a:lstStyle/>
          <a:p>
            <a:r>
              <a:rPr lang="en-US" b="1" kern="1200">
                <a:solidFill>
                  <a:schemeClr val="tx1"/>
                </a:solidFill>
                <a:latin typeface="+mj-lt"/>
                <a:ea typeface="+mj-ea"/>
                <a:cs typeface="+mj-cs"/>
              </a:rPr>
              <a:t>AI Project Lifecycle</a:t>
            </a:r>
          </a:p>
        </p:txBody>
      </p:sp>
      <p:sp>
        <p:nvSpPr>
          <p:cNvPr id="15" name="Freeform: Shape 14">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848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AFFFC3E7-70C4-BC0F-85DF-0D4803E6B575}"/>
              </a:ext>
            </a:extLst>
          </p:cNvPr>
          <p:cNvSpPr>
            <a:spLocks noGrp="1"/>
          </p:cNvSpPr>
          <p:nvPr>
            <p:ph sz="half" idx="2"/>
          </p:nvPr>
        </p:nvSpPr>
        <p:spPr>
          <a:xfrm>
            <a:off x="6153912" y="2578608"/>
            <a:ext cx="5513832" cy="3767328"/>
          </a:xfrm>
        </p:spPr>
        <p:txBody>
          <a:bodyPr vert="horz" lIns="91440" tIns="45720" rIns="91440" bIns="45720" rtlCol="0">
            <a:normAutofit/>
          </a:bodyPr>
          <a:lstStyle/>
          <a:p>
            <a:r>
              <a:rPr lang="en-US"/>
              <a:t>Identifying a Problem</a:t>
            </a:r>
          </a:p>
          <a:p>
            <a:pPr lvl="1"/>
            <a:r>
              <a:rPr lang="en-US"/>
              <a:t>Recognize the issue that needs an AI solution</a:t>
            </a:r>
          </a:p>
          <a:p>
            <a:r>
              <a:rPr lang="en-US"/>
              <a:t>Selecting Relevant Data</a:t>
            </a:r>
          </a:p>
          <a:p>
            <a:pPr lvl="1"/>
            <a:r>
              <a:rPr lang="en-US"/>
              <a:t>Gather data pertinent to the problem</a:t>
            </a:r>
          </a:p>
          <a:p>
            <a:r>
              <a:rPr lang="en-US"/>
              <a:t>Choosing an Appropriate AI Model</a:t>
            </a:r>
          </a:p>
          <a:p>
            <a:pPr lvl="1"/>
            <a:r>
              <a:rPr lang="en-US"/>
              <a:t>Select a model that fits the data and problem</a:t>
            </a:r>
          </a:p>
          <a:p>
            <a:r>
              <a:rPr lang="en-US"/>
              <a:t>Entering the Training Phase</a:t>
            </a:r>
          </a:p>
          <a:p>
            <a:pPr lvl="1"/>
            <a:r>
              <a:rPr lang="en-US"/>
              <a:t>Train the AI model with the selected data</a:t>
            </a:r>
          </a:p>
          <a:p>
            <a:r>
              <a:rPr lang="en-US"/>
              <a:t>Strategizing for Effective Deployment</a:t>
            </a:r>
          </a:p>
          <a:p>
            <a:pPr lvl="1"/>
            <a:r>
              <a:rPr lang="en-US"/>
              <a:t>Plan how to implement the AI solution effectively</a:t>
            </a:r>
          </a:p>
        </p:txBody>
      </p:sp>
      <p:pic>
        <p:nvPicPr>
          <p:cNvPr id="1026" name="Picture 2">
            <a:extLst>
              <a:ext uri="{FF2B5EF4-FFF2-40B4-BE49-F238E27FC236}">
                <a16:creationId xmlns:a16="http://schemas.microsoft.com/office/drawing/2014/main" id="{DCEAA31E-AB37-2690-A972-52B5B5DD3D2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35783" y="1367808"/>
            <a:ext cx="4082347" cy="376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B2C417-DB97-E4A3-88CD-53E16D346EC1}"/>
              </a:ext>
            </a:extLst>
          </p:cNvPr>
          <p:cNvSpPr>
            <a:spLocks noGrp="1"/>
          </p:cNvSpPr>
          <p:nvPr>
            <p:ph type="title"/>
          </p:nvPr>
        </p:nvSpPr>
        <p:spPr>
          <a:xfrm>
            <a:off x="521208" y="978408"/>
            <a:ext cx="5102352" cy="1664208"/>
          </a:xfrm>
        </p:spPr>
        <p:txBody>
          <a:bodyPr vert="horz" lIns="91440" tIns="45720" rIns="91440" bIns="45720" rtlCol="0" anchor="t">
            <a:normAutofit/>
          </a:bodyPr>
          <a:lstStyle/>
          <a:p>
            <a:r>
              <a:rPr lang="en-US" b="1" kern="1200">
                <a:solidFill>
                  <a:schemeClr val="tx1"/>
                </a:solidFill>
                <a:latin typeface="+mj-lt"/>
                <a:ea typeface="+mj-ea"/>
                <a:cs typeface="+mj-cs"/>
              </a:rPr>
              <a:t>Steps in an AI Project</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30D0BF8-F137-4039-89C9-01749D7DCB63}"/>
              </a:ext>
            </a:extLst>
          </p:cNvPr>
          <p:cNvPicPr>
            <a:picLocks noGrp="1" noChangeAspect="1"/>
          </p:cNvPicPr>
          <p:nvPr>
            <p:ph sz="half" idx="1"/>
          </p:nvPr>
        </p:nvPicPr>
        <p:blipFill>
          <a:blip r:embed="rId3"/>
          <a:stretch>
            <a:fillRect/>
          </a:stretch>
        </p:blipFill>
        <p:spPr>
          <a:xfrm>
            <a:off x="517871" y="3312190"/>
            <a:ext cx="5112393" cy="2556196"/>
          </a:xfrm>
          <a:prstGeom prst="rect">
            <a:avLst/>
          </a:prstGeom>
        </p:spPr>
      </p:pic>
      <p:sp>
        <p:nvSpPr>
          <p:cNvPr id="4" name="Content Placeholder 3">
            <a:extLst>
              <a:ext uri="{FF2B5EF4-FFF2-40B4-BE49-F238E27FC236}">
                <a16:creationId xmlns:a16="http://schemas.microsoft.com/office/drawing/2014/main" id="{5849E792-1332-DBB3-07B6-0F799023FC1A}"/>
              </a:ext>
            </a:extLst>
          </p:cNvPr>
          <p:cNvSpPr>
            <a:spLocks noGrp="1"/>
          </p:cNvSpPr>
          <p:nvPr>
            <p:ph sz="half" idx="2"/>
          </p:nvPr>
        </p:nvSpPr>
        <p:spPr>
          <a:xfrm>
            <a:off x="6163056" y="978408"/>
            <a:ext cx="5504688" cy="5367528"/>
          </a:xfrm>
        </p:spPr>
        <p:txBody>
          <a:bodyPr vert="horz" lIns="91440" tIns="45720" rIns="91440" bIns="45720" rtlCol="0">
            <a:normAutofit/>
          </a:bodyPr>
          <a:lstStyle/>
          <a:p>
            <a:r>
              <a:rPr lang="en-US"/>
              <a:t>Problem identification</a:t>
            </a:r>
          </a:p>
          <a:p>
            <a:pPr lvl="1"/>
            <a:r>
              <a:rPr lang="en-US"/>
              <a:t>Defining the problem to be solved</a:t>
            </a:r>
          </a:p>
          <a:p>
            <a:pPr lvl="1"/>
            <a:r>
              <a:rPr lang="en-US"/>
              <a:t>Understanding the requirements and constraints</a:t>
            </a:r>
          </a:p>
          <a:p>
            <a:r>
              <a:rPr lang="en-US"/>
              <a:t>Data collection and preprocessing</a:t>
            </a:r>
          </a:p>
          <a:p>
            <a:pPr lvl="1"/>
            <a:r>
              <a:rPr lang="en-US"/>
              <a:t>Gathering relevant data</a:t>
            </a:r>
          </a:p>
          <a:p>
            <a:pPr lvl="1"/>
            <a:r>
              <a:rPr lang="en-US"/>
              <a:t>Cleaning and preparing data for analysis</a:t>
            </a:r>
          </a:p>
          <a:p>
            <a:r>
              <a:rPr lang="en-US"/>
              <a:t>Model selection, training, and evaluation</a:t>
            </a:r>
          </a:p>
          <a:p>
            <a:pPr lvl="1"/>
            <a:r>
              <a:rPr lang="en-US"/>
              <a:t>Choosing the appropriate model</a:t>
            </a:r>
          </a:p>
          <a:p>
            <a:pPr lvl="1"/>
            <a:r>
              <a:rPr lang="en-US"/>
              <a:t>Training the model with collected data</a:t>
            </a:r>
          </a:p>
          <a:p>
            <a:pPr lvl="1"/>
            <a:r>
              <a:rPr lang="en-US"/>
              <a:t>Evaluating model performance</a:t>
            </a:r>
          </a:p>
          <a:p>
            <a:r>
              <a:rPr lang="en-US"/>
              <a:t>Deployment and monitoring</a:t>
            </a:r>
          </a:p>
          <a:p>
            <a:r>
              <a:rPr lang="en-US"/>
              <a:t>Developer's involvement</a:t>
            </a:r>
          </a:p>
        </p:txBody>
      </p:sp>
    </p:spTree>
    <p:extLst>
      <p:ext uri="{BB962C8B-B14F-4D97-AF65-F5344CB8AC3E}">
        <p14:creationId xmlns:p14="http://schemas.microsoft.com/office/powerpoint/2010/main" val="3457525749"/>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CD9BDFCD555B4B9A64F72940F3EED1" ma:contentTypeVersion="10" ma:contentTypeDescription="Create a new document." ma:contentTypeScope="" ma:versionID="fbeb42474d9d8eb8c45ba5d76f430612">
  <xsd:schema xmlns:xsd="http://www.w3.org/2001/XMLSchema" xmlns:xs="http://www.w3.org/2001/XMLSchema" xmlns:p="http://schemas.microsoft.com/office/2006/metadata/properties" xmlns:ns3="a2a6d606-6954-4bbc-b0fc-991a0921374e" targetNamespace="http://schemas.microsoft.com/office/2006/metadata/properties" ma:root="true" ma:fieldsID="60afc3d5c4e0560798ef3b6fea7ac69c" ns3:_="">
    <xsd:import namespace="a2a6d606-6954-4bbc-b0fc-991a0921374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a6d606-6954-4bbc-b0fc-991a0921374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ystemTags" ma:index="17"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a6d606-6954-4bbc-b0fc-991a0921374e" xsi:nil="true"/>
  </documentManagement>
</p:properties>
</file>

<file path=customXml/itemProps1.xml><?xml version="1.0" encoding="utf-8"?>
<ds:datastoreItem xmlns:ds="http://schemas.openxmlformats.org/officeDocument/2006/customXml" ds:itemID="{7B2E0B10-276B-4648-8EA7-5C518AE17389}">
  <ds:schemaRefs>
    <ds:schemaRef ds:uri="http://schemas.microsoft.com/sharepoint/v3/contenttype/forms"/>
  </ds:schemaRefs>
</ds:datastoreItem>
</file>

<file path=customXml/itemProps2.xml><?xml version="1.0" encoding="utf-8"?>
<ds:datastoreItem xmlns:ds="http://schemas.openxmlformats.org/officeDocument/2006/customXml" ds:itemID="{F36D7BB6-66C1-42AE-A92C-59DCCFF89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a6d606-6954-4bbc-b0fc-991a092137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18FDD0-14BD-49AC-B031-0FCECB011355}">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a2a6d606-6954-4bbc-b0fc-991a0921374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427</TotalTime>
  <Words>3268</Words>
  <Application>Microsoft Office PowerPoint</Application>
  <PresentationFormat>Widescreen</PresentationFormat>
  <Paragraphs>266</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Bierstadt</vt:lpstr>
      <vt:lpstr>Calibri</vt:lpstr>
      <vt:lpstr>Montserrat</vt:lpstr>
      <vt:lpstr>system-ui</vt:lpstr>
      <vt:lpstr>GestaltVTI</vt:lpstr>
      <vt:lpstr>The Evolving Role of AI Developers</vt:lpstr>
      <vt:lpstr>Agenda</vt:lpstr>
      <vt:lpstr>PowerPoint Presentation</vt:lpstr>
      <vt:lpstr>Why Generative AI is Important</vt:lpstr>
      <vt:lpstr>Expansion of AI Across Industries</vt:lpstr>
      <vt:lpstr>Investment and Growth in AI</vt:lpstr>
      <vt:lpstr>Core Skills</vt:lpstr>
      <vt:lpstr>AI Project Lifecycle</vt:lpstr>
      <vt:lpstr>Steps in an AI Project</vt:lpstr>
      <vt:lpstr>Basic Prompt Engineering</vt:lpstr>
      <vt:lpstr>Advanced Prompt Engineering</vt:lpstr>
      <vt:lpstr>Languages Involved</vt:lpstr>
      <vt:lpstr>Data Storage Solutions</vt:lpstr>
      <vt:lpstr>Comparing LLM Types</vt:lpstr>
      <vt:lpstr>Low Code vs Full Code</vt:lpstr>
      <vt:lpstr>PowerPoint Presentation</vt:lpstr>
      <vt:lpstr>Azure Open AI</vt:lpstr>
      <vt:lpstr>RAG</vt:lpstr>
      <vt:lpstr>Fine Tune</vt:lpstr>
      <vt:lpstr>AI Orchestrator Details</vt:lpstr>
      <vt:lpstr>PowerPoint Presentation</vt:lpstr>
      <vt:lpstr>Demo</vt:lpstr>
      <vt:lpstr>References</vt:lpstr>
      <vt:lpstr>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dc:creator>
  <cp:lastModifiedBy>Toribio, Ruben (DNV External)</cp:lastModifiedBy>
  <cp:revision>8</cp:revision>
  <dcterms:created xsi:type="dcterms:W3CDTF">2025-03-31T13:47:57Z</dcterms:created>
  <dcterms:modified xsi:type="dcterms:W3CDTF">2025-04-02T20:30:23Z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0x010100CFCD9BDFCD555B4B9A64F72940F3EED1</vt:lpwstr>
  </property>
  <property fmtid="{D5CDD505-2E9C-101B-9397-08002B2CF9AE}" pid="3" name="DocumentInfoFinished">
    <vt:lpwstr>True</vt:lpwstr>
  </property>
  <property fmtid="{D5CDD505-2E9C-101B-9397-08002B2CF9AE}" pid="4" name="MSIP_Label_48141450-2387-4aca-b41f-19cd6be9dd3c_Enabled">
    <vt:lpwstr>true</vt:lpwstr>
  </property>
  <property fmtid="{D5CDD505-2E9C-101B-9397-08002B2CF9AE}" pid="5" name="MSIP_Label_48141450-2387-4aca-b41f-19cd6be9dd3c_SetDate">
    <vt:lpwstr>2025-04-02T13:56:11Z</vt:lpwstr>
  </property>
  <property fmtid="{D5CDD505-2E9C-101B-9397-08002B2CF9AE}" pid="6" name="MSIP_Label_48141450-2387-4aca-b41f-19cd6be9dd3c_Method">
    <vt:lpwstr>Standard</vt:lpwstr>
  </property>
  <property fmtid="{D5CDD505-2E9C-101B-9397-08002B2CF9AE}" pid="7" name="MSIP_Label_48141450-2387-4aca-b41f-19cd6be9dd3c_Name">
    <vt:lpwstr>Restricted_Unprotected</vt:lpwstr>
  </property>
  <property fmtid="{D5CDD505-2E9C-101B-9397-08002B2CF9AE}" pid="8" name="MSIP_Label_48141450-2387-4aca-b41f-19cd6be9dd3c_SiteId">
    <vt:lpwstr>adf10e2b-b6e9-41d6-be2f-c12bb566019c</vt:lpwstr>
  </property>
  <property fmtid="{D5CDD505-2E9C-101B-9397-08002B2CF9AE}" pid="9" name="MSIP_Label_48141450-2387-4aca-b41f-19cd6be9dd3c_ActionId">
    <vt:lpwstr>5ff055ad-0c64-497e-a4d6-ee25ef4cabd8</vt:lpwstr>
  </property>
  <property fmtid="{D5CDD505-2E9C-101B-9397-08002B2CF9AE}" pid="10" name="MSIP_Label_48141450-2387-4aca-b41f-19cd6be9dd3c_ContentBits">
    <vt:lpwstr>0</vt:lpwstr>
  </property>
  <property fmtid="{D5CDD505-2E9C-101B-9397-08002B2CF9AE}" pid="11" name="MSIP_Label_48141450-2387-4aca-b41f-19cd6be9dd3c_Tag">
    <vt:lpwstr>10, 3, 0, 1</vt:lpwstr>
  </property>
</Properties>
</file>